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71" autoAdjust="0"/>
  </p:normalViewPr>
  <p:slideViewPr>
    <p:cSldViewPr snapToGrid="0" showGuides="1">
      <p:cViewPr varScale="1">
        <p:scale>
          <a:sx n="39" d="100"/>
          <a:sy n="39" d="100"/>
        </p:scale>
        <p:origin x="132" y="420"/>
      </p:cViewPr>
      <p:guideLst>
        <p:guide orient="horz" pos="4320"/>
        <p:guide pos="7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-instructors/tree/master/powerpoint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original slide show from: </a:t>
            </a:r>
            <a:r>
              <a:rPr lang="en-US" dirty="0">
                <a:hlinkClick r:id="rId3"/>
              </a:rPr>
              <a:t>https://github.com/rstudio-education/master-the-tidyverse-instructors/tree/master</a:t>
            </a:r>
            <a:r>
              <a:rPr lang="en-US">
                <a:hlinkClick r:id="rId3"/>
              </a:rPr>
              <a:t>/powerpoints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3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6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s://creativecommons.org/licenses/by-sa/4.0/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4"/>
              </a:defRPr>
            </a:lvl1pPr>
          </a:lstStyle>
          <a:p>
            <a:pPr>
              <a:defRPr u="none"/>
            </a:pPr>
            <a:r>
              <a:rPr u="sng">
                <a:hlinkClick r:id="rId24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rstudio.com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68.png"/><Relationship Id="rId39" Type="http://schemas.openxmlformats.org/officeDocument/2006/relationships/image" Target="../media/image80.png"/><Relationship Id="rId21" Type="http://schemas.openxmlformats.org/officeDocument/2006/relationships/image" Target="../media/image65.png"/><Relationship Id="rId34" Type="http://schemas.openxmlformats.org/officeDocument/2006/relationships/image" Target="../media/image76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50" Type="http://schemas.openxmlformats.org/officeDocument/2006/relationships/image" Target="../media/image91.png"/><Relationship Id="rId55" Type="http://schemas.openxmlformats.org/officeDocument/2006/relationships/image" Target="../media/image96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48.png"/><Relationship Id="rId46" Type="http://schemas.openxmlformats.org/officeDocument/2006/relationships/image" Target="../media/image87.png"/><Relationship Id="rId2" Type="http://schemas.openxmlformats.org/officeDocument/2006/relationships/image" Target="../media/image41.png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29" Type="http://schemas.openxmlformats.org/officeDocument/2006/relationships/image" Target="../media/image71.png"/><Relationship Id="rId41" Type="http://schemas.openxmlformats.org/officeDocument/2006/relationships/image" Target="../media/image82.png"/><Relationship Id="rId54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4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3" Type="http://schemas.openxmlformats.org/officeDocument/2006/relationships/image" Target="../media/image94.png"/><Relationship Id="rId58" Type="http://schemas.openxmlformats.org/officeDocument/2006/relationships/image" Target="../media/image99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4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0.png"/><Relationship Id="rId57" Type="http://schemas.openxmlformats.org/officeDocument/2006/relationships/image" Target="../media/image98.png"/><Relationship Id="rId10" Type="http://schemas.openxmlformats.org/officeDocument/2006/relationships/image" Target="../media/image55.png"/><Relationship Id="rId19" Type="http://schemas.openxmlformats.org/officeDocument/2006/relationships/image" Target="../media/image49.png"/><Relationship Id="rId31" Type="http://schemas.openxmlformats.org/officeDocument/2006/relationships/image" Target="../media/image73.png"/><Relationship Id="rId44" Type="http://schemas.openxmlformats.org/officeDocument/2006/relationships/image" Target="../media/image85.png"/><Relationship Id="rId52" Type="http://schemas.openxmlformats.org/officeDocument/2006/relationships/image" Target="../media/image9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43" Type="http://schemas.openxmlformats.org/officeDocument/2006/relationships/image" Target="../media/image84.png"/><Relationship Id="rId48" Type="http://schemas.openxmlformats.org/officeDocument/2006/relationships/image" Target="../media/image89.png"/><Relationship Id="rId56" Type="http://schemas.openxmlformats.org/officeDocument/2006/relationships/image" Target="../media/image97.png"/><Relationship Id="rId8" Type="http://schemas.openxmlformats.org/officeDocument/2006/relationships/image" Target="../media/image53.png"/><Relationship Id="rId51" Type="http://schemas.openxmlformats.org/officeDocument/2006/relationships/image" Target="../media/image92.png"/><Relationship Id="rId3" Type="http://schemas.openxmlformats.org/officeDocument/2006/relationships/image" Target="../media/image42.png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68.png"/><Relationship Id="rId39" Type="http://schemas.openxmlformats.org/officeDocument/2006/relationships/image" Target="../media/image80.png"/><Relationship Id="rId3" Type="http://schemas.openxmlformats.org/officeDocument/2006/relationships/image" Target="../media/image42.png"/><Relationship Id="rId21" Type="http://schemas.openxmlformats.org/officeDocument/2006/relationships/image" Target="../media/image65.png"/><Relationship Id="rId34" Type="http://schemas.openxmlformats.org/officeDocument/2006/relationships/image" Target="../media/image76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50" Type="http://schemas.openxmlformats.org/officeDocument/2006/relationships/image" Target="../media/image100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48.png"/><Relationship Id="rId46" Type="http://schemas.openxmlformats.org/officeDocument/2006/relationships/image" Target="../media/image87.png"/><Relationship Id="rId2" Type="http://schemas.openxmlformats.org/officeDocument/2006/relationships/image" Target="../media/image41.png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29" Type="http://schemas.openxmlformats.org/officeDocument/2006/relationships/image" Target="../media/image71.png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4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4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0.png"/><Relationship Id="rId10" Type="http://schemas.openxmlformats.org/officeDocument/2006/relationships/image" Target="../media/image55.png"/><Relationship Id="rId19" Type="http://schemas.openxmlformats.org/officeDocument/2006/relationships/image" Target="../media/image49.png"/><Relationship Id="rId31" Type="http://schemas.openxmlformats.org/officeDocument/2006/relationships/image" Target="../media/image73.png"/><Relationship Id="rId44" Type="http://schemas.openxmlformats.org/officeDocument/2006/relationships/image" Target="../media/image85.png"/><Relationship Id="rId52" Type="http://schemas.openxmlformats.org/officeDocument/2006/relationships/image" Target="../media/image10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43" Type="http://schemas.openxmlformats.org/officeDocument/2006/relationships/image" Target="../media/image84.png"/><Relationship Id="rId48" Type="http://schemas.openxmlformats.org/officeDocument/2006/relationships/image" Target="../media/image89.png"/><Relationship Id="rId8" Type="http://schemas.openxmlformats.org/officeDocument/2006/relationships/image" Target="../media/image53.png"/><Relationship Id="rId51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sa/4.0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72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7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replace_na(</a:t>
            </a:r>
            <a:r>
              <a:t>x, replace = list(x2 = 2)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5" name="A named list of column names paired with values to replace NA’s with."/>
          <p:cNvSpPr/>
          <p:nvPr/>
        </p:nvSpPr>
        <p:spPr>
          <a:xfrm>
            <a:off x="7844230" y="5865215"/>
            <a:ext cx="6264673" cy="4608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0"/>
                </a:moveTo>
                <a:lnTo>
                  <a:pt x="18362" y="6718"/>
                </a:lnTo>
                <a:lnTo>
                  <a:pt x="1490" y="6718"/>
                </a:lnTo>
                <a:cubicBezTo>
                  <a:pt x="667" y="6718"/>
                  <a:pt x="0" y="7625"/>
                  <a:pt x="0" y="8743"/>
                </a:cubicBezTo>
                <a:lnTo>
                  <a:pt x="0" y="19574"/>
                </a:lnTo>
                <a:cubicBezTo>
                  <a:pt x="0" y="20693"/>
                  <a:pt x="667" y="21600"/>
                  <a:pt x="1490" y="21600"/>
                </a:cubicBezTo>
                <a:lnTo>
                  <a:pt x="20111" y="21600"/>
                </a:lnTo>
                <a:cubicBezTo>
                  <a:pt x="20934" y="21600"/>
                  <a:pt x="21600" y="20693"/>
                  <a:pt x="21600" y="19574"/>
                </a:cubicBezTo>
                <a:lnTo>
                  <a:pt x="21600" y="8743"/>
                </a:lnTo>
                <a:cubicBezTo>
                  <a:pt x="21600" y="7625"/>
                  <a:pt x="20934" y="6718"/>
                  <a:pt x="20111" y="6718"/>
                </a:cubicBezTo>
                <a:lnTo>
                  <a:pt x="19237" y="6718"/>
                </a:lnTo>
                <a:lnTo>
                  <a:pt x="1880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named list of column names paired with values to replace NA’s with.</a:t>
            </a:r>
          </a:p>
        </p:txBody>
      </p:sp>
      <p:sp>
        <p:nvSpPr>
          <p:cNvPr id="976" name="data frame to transform"/>
          <p:cNvSpPr/>
          <p:nvPr/>
        </p:nvSpPr>
        <p:spPr>
          <a:xfrm>
            <a:off x="3324304" y="5856881"/>
            <a:ext cx="4416029" cy="461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457" y="6752"/>
                </a:lnTo>
                <a:cubicBezTo>
                  <a:pt x="18433" y="6751"/>
                  <a:pt x="18410" y="6744"/>
                  <a:pt x="18385" y="6744"/>
                </a:cubicBezTo>
                <a:lnTo>
                  <a:pt x="2114" y="6744"/>
                </a:lnTo>
                <a:cubicBezTo>
                  <a:pt x="946" y="6744"/>
                  <a:pt x="0" y="7650"/>
                  <a:pt x="0" y="8767"/>
                </a:cubicBezTo>
                <a:lnTo>
                  <a:pt x="0" y="19578"/>
                </a:lnTo>
                <a:cubicBezTo>
                  <a:pt x="0" y="20695"/>
                  <a:pt x="946" y="21600"/>
                  <a:pt x="2114" y="21600"/>
                </a:cubicBezTo>
                <a:lnTo>
                  <a:pt x="18385" y="21600"/>
                </a:lnTo>
                <a:cubicBezTo>
                  <a:pt x="19553" y="21600"/>
                  <a:pt x="20499" y="20695"/>
                  <a:pt x="20499" y="19578"/>
                </a:cubicBezTo>
                <a:lnTo>
                  <a:pt x="20499" y="8767"/>
                </a:lnTo>
                <a:cubicBezTo>
                  <a:pt x="20499" y="8103"/>
                  <a:pt x="20161" y="7520"/>
                  <a:pt x="19645" y="715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roup"/>
          <p:cNvGrpSpPr/>
          <p:nvPr/>
        </p:nvGrpSpPr>
        <p:grpSpPr>
          <a:xfrm>
            <a:off x="6819714" y="5570203"/>
            <a:ext cx="9636598" cy="7585922"/>
            <a:chOff x="205584" y="0"/>
            <a:chExt cx="9636596" cy="7585921"/>
          </a:xfrm>
        </p:grpSpPr>
        <p:graphicFrame>
          <p:nvGraphicFramePr>
            <p:cNvPr id="978" name="Table"/>
            <p:cNvGraphicFramePr/>
            <p:nvPr/>
          </p:nvGraphicFramePr>
          <p:xfrm>
            <a:off x="205584" y="1914305"/>
            <a:ext cx="3714157" cy="5671617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85072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5072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79" name="Table"/>
            <p:cNvGraphicFramePr/>
            <p:nvPr/>
          </p:nvGraphicFramePr>
          <p:xfrm>
            <a:off x="6278599" y="1914305"/>
            <a:ext cx="3563583" cy="5671617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44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80" name="x"/>
            <p:cNvSpPr txBox="1"/>
            <p:nvPr/>
          </p:nvSpPr>
          <p:spPr>
            <a:xfrm>
              <a:off x="1192028" y="0"/>
              <a:ext cx="1444618" cy="2219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Line"/>
            <p:cNvSpPr/>
            <p:nvPr/>
          </p:nvSpPr>
          <p:spPr>
            <a:xfrm flipV="1">
              <a:off x="4027232" y="3756504"/>
              <a:ext cx="1849488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8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85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8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7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replace_na(</a:t>
            </a:r>
            <a:r>
              <a:t>x, replace = list(x2 = 2)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8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992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99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4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drop_na(</a:t>
            </a:r>
            <a:r>
              <a:t>x, x2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95" name="column(s) to screen for NA’s"/>
          <p:cNvSpPr/>
          <p:nvPr/>
        </p:nvSpPr>
        <p:spPr>
          <a:xfrm>
            <a:off x="7842642" y="6027537"/>
            <a:ext cx="4192589" cy="4445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69" y="6492"/>
                </a:lnTo>
                <a:cubicBezTo>
                  <a:pt x="435" y="6862"/>
                  <a:pt x="8" y="7519"/>
                  <a:pt x="8" y="8274"/>
                </a:cubicBezTo>
                <a:lnTo>
                  <a:pt x="8" y="19500"/>
                </a:lnTo>
                <a:cubicBezTo>
                  <a:pt x="8" y="20660"/>
                  <a:pt x="1005" y="21600"/>
                  <a:pt x="2235" y="21600"/>
                </a:cubicBezTo>
                <a:lnTo>
                  <a:pt x="19373" y="21600"/>
                </a:lnTo>
                <a:cubicBezTo>
                  <a:pt x="20603" y="21600"/>
                  <a:pt x="21600" y="20660"/>
                  <a:pt x="21600" y="19500"/>
                </a:cubicBezTo>
                <a:lnTo>
                  <a:pt x="21600" y="8274"/>
                </a:lnTo>
                <a:cubicBezTo>
                  <a:pt x="21600" y="7114"/>
                  <a:pt x="20603" y="6174"/>
                  <a:pt x="19373" y="6174"/>
                </a:cubicBezTo>
                <a:lnTo>
                  <a:pt x="2351" y="6174"/>
                </a:ln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column(s) to screen for NA’s</a:t>
            </a:r>
          </a:p>
        </p:txBody>
      </p:sp>
      <p:sp>
        <p:nvSpPr>
          <p:cNvPr id="996" name="data frame to transform"/>
          <p:cNvSpPr/>
          <p:nvPr/>
        </p:nvSpPr>
        <p:spPr>
          <a:xfrm>
            <a:off x="3324304" y="5913237"/>
            <a:ext cx="4191001" cy="456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97" y="0"/>
                </a:moveTo>
                <a:lnTo>
                  <a:pt x="16143" y="6561"/>
                </a:lnTo>
                <a:lnTo>
                  <a:pt x="2228" y="6561"/>
                </a:lnTo>
                <a:cubicBezTo>
                  <a:pt x="997" y="6561"/>
                  <a:pt x="0" y="7477"/>
                  <a:pt x="0" y="8608"/>
                </a:cubicBezTo>
                <a:lnTo>
                  <a:pt x="0" y="19553"/>
                </a:lnTo>
                <a:cubicBezTo>
                  <a:pt x="0" y="2068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3"/>
                  <a:pt x="21600" y="19553"/>
                </a:cubicBezTo>
                <a:lnTo>
                  <a:pt x="21600" y="8608"/>
                </a:lnTo>
                <a:cubicBezTo>
                  <a:pt x="21600" y="7477"/>
                  <a:pt x="20603" y="6561"/>
                  <a:pt x="19372" y="6561"/>
                </a:cubicBezTo>
                <a:lnTo>
                  <a:pt x="17452" y="6561"/>
                </a:lnTo>
                <a:lnTo>
                  <a:pt x="16797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"/>
          <p:cNvGrpSpPr/>
          <p:nvPr/>
        </p:nvGrpSpPr>
        <p:grpSpPr>
          <a:xfrm>
            <a:off x="6726706" y="5523874"/>
            <a:ext cx="9880224" cy="7630972"/>
            <a:chOff x="206510" y="0"/>
            <a:chExt cx="9880223" cy="7630971"/>
          </a:xfrm>
        </p:grpSpPr>
        <p:graphicFrame>
          <p:nvGraphicFramePr>
            <p:cNvPr id="998" name="Table"/>
            <p:cNvGraphicFramePr/>
            <p:nvPr/>
          </p:nvGraphicFramePr>
          <p:xfrm>
            <a:off x="206510" y="1943463"/>
            <a:ext cx="3570393" cy="568750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99" name="Table"/>
            <p:cNvGraphicFramePr/>
            <p:nvPr/>
          </p:nvGraphicFramePr>
          <p:xfrm>
            <a:off x="6516341" y="1943463"/>
            <a:ext cx="3570393" cy="292449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000" name="Line"/>
            <p:cNvSpPr/>
            <p:nvPr/>
          </p:nvSpPr>
          <p:spPr>
            <a:xfrm flipV="1">
              <a:off x="414896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x"/>
            <p:cNvSpPr txBox="1"/>
            <p:nvPr/>
          </p:nvSpPr>
          <p:spPr>
            <a:xfrm>
              <a:off x="119739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</p:grpSp>
      <p:pic>
        <p:nvPicPr>
          <p:cNvPr id="100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1005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100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7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drop_na(</a:t>
            </a:r>
            <a:r>
              <a:t>x, x2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08" name="x"/>
          <p:cNvSpPr txBox="1"/>
          <p:nvPr/>
        </p:nvSpPr>
        <p:spPr>
          <a:xfrm>
            <a:off x="8225012" y="6244629"/>
            <a:ext cx="518336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creen Shot 2016-12-30 at 1.19.29 PM.png" descr="Screen Shot 2016-12-30 at 1.19.2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95" y="6650015"/>
            <a:ext cx="13812359" cy="9177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3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select(-new, 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separate(sexage, c("sex", "age"), sep = 2)</a:t>
            </a:r>
            <a:r>
              <a:rPr>
                <a:solidFill>
                  <a:schemeClr val="accent1"/>
                </a:solidFill>
              </a:rPr>
              <a:t>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drop_na(n)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2736238" y="5796380"/>
            <a:ext cx="20986679" cy="1216560"/>
            <a:chOff x="25399" y="0"/>
            <a:chExt cx="20986677" cy="1216558"/>
          </a:xfrm>
        </p:grpSpPr>
        <p:grpSp>
          <p:nvGrpSpPr>
            <p:cNvPr id="1021" name="Group"/>
            <p:cNvGrpSpPr/>
            <p:nvPr/>
          </p:nvGrpSpPr>
          <p:grpSpPr>
            <a:xfrm>
              <a:off x="25399" y="125091"/>
              <a:ext cx="2746227" cy="1091468"/>
              <a:chOff x="25399" y="25399"/>
              <a:chExt cx="2746225" cy="1091467"/>
            </a:xfrm>
          </p:grpSpPr>
          <p:sp>
            <p:nvSpPr>
              <p:cNvPr id="1017" name="Arrow"/>
              <p:cNvSpPr/>
              <p:nvPr/>
            </p:nvSpPr>
            <p:spPr>
              <a:xfrm>
                <a:off x="1401881" y="152328"/>
                <a:ext cx="372913" cy="1993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0" name="Group"/>
              <p:cNvGrpSpPr/>
              <p:nvPr/>
            </p:nvGrpSpPr>
            <p:grpSpPr>
              <a:xfrm>
                <a:off x="25400" y="25399"/>
                <a:ext cx="2746226" cy="1091469"/>
                <a:chOff x="-153128" y="34028"/>
                <a:chExt cx="2746225" cy="1091467"/>
              </a:xfrm>
            </p:grpSpPr>
            <p:graphicFrame>
              <p:nvGraphicFramePr>
                <p:cNvPr id="1018" name="Table"/>
                <p:cNvGraphicFramePr/>
                <p:nvPr/>
              </p:nvGraphicFramePr>
              <p:xfrm>
                <a:off x="-153129" y="34028"/>
                <a:ext cx="1337433" cy="476557"/>
              </p:xfrm>
              <a:graphic>
                <a:graphicData uri="http://schemas.openxmlformats.org/drawingml/2006/table">
                  <a:tbl>
                    <a:tblPr firstRow="1">
                      <a:tableStyleId>{33BA23B1-9221-436E-865A-0063620EA4FD}</a:tableStyleId>
                    </a:tblPr>
                    <a:tblGrid>
                      <a:gridCol w="33118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31182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31182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331182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</a:tblGrid>
                    <a:tr h="154618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3600" b="1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005493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154618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407AAA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154618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407AAA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1019" name="Table"/>
                <p:cNvGraphicFramePr/>
                <p:nvPr/>
              </p:nvGraphicFramePr>
              <p:xfrm>
                <a:off x="1624612" y="34028"/>
                <a:ext cx="968486" cy="1091468"/>
              </p:xfrm>
              <a:graphic>
                <a:graphicData uri="http://schemas.openxmlformats.org/drawingml/2006/table">
                  <a:tbl>
                    <a:tblPr firstRow="1">
                      <a:tableStyleId>{33BA23B1-9221-436E-865A-0063620EA4FD}</a:tableStyleId>
                    </a:tblPr>
                    <a:tblGrid>
                      <a:gridCol w="31859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1859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1859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3600" b="1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3600" b="1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A8D379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A8D379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407AAA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Arthur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407AAA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</a:tbl>
                </a:graphicData>
              </a:graphic>
            </p:graphicFrame>
          </p:grpSp>
        </p:grpSp>
        <p:sp>
          <p:nvSpPr>
            <p:cNvPr id="1022" name="Group"/>
            <p:cNvSpPr txBox="1"/>
            <p:nvPr/>
          </p:nvSpPr>
          <p:spPr>
            <a:xfrm>
              <a:off x="3565866" y="0"/>
              <a:ext cx="17446212" cy="1191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Move column names into values with </a:t>
              </a:r>
              <a:r>
                <a:rPr b="1">
                  <a:solidFill>
                    <a:srgbClr val="91B473"/>
                  </a:solidFill>
                </a:rPr>
                <a:t>gather()</a:t>
              </a:r>
            </a:p>
          </p:txBody>
        </p:sp>
      </p:grpSp>
      <p:grpSp>
        <p:nvGrpSpPr>
          <p:cNvPr id="1030" name="Group"/>
          <p:cNvGrpSpPr/>
          <p:nvPr/>
        </p:nvGrpSpPr>
        <p:grpSpPr>
          <a:xfrm>
            <a:off x="2736839" y="3572951"/>
            <a:ext cx="20985477" cy="1212857"/>
            <a:chOff x="25400" y="0"/>
            <a:chExt cx="20985476" cy="1212855"/>
          </a:xfrm>
        </p:grpSpPr>
        <p:grpSp>
          <p:nvGrpSpPr>
            <p:cNvPr id="1028" name="Group"/>
            <p:cNvGrpSpPr/>
            <p:nvPr/>
          </p:nvGrpSpPr>
          <p:grpSpPr>
            <a:xfrm>
              <a:off x="25400" y="123540"/>
              <a:ext cx="2705075" cy="1089316"/>
              <a:chOff x="25400" y="25399"/>
              <a:chExt cx="2705074" cy="1089314"/>
            </a:xfrm>
          </p:grpSpPr>
          <p:sp>
            <p:nvSpPr>
              <p:cNvPr id="1024" name="Arrow"/>
              <p:cNvSpPr/>
              <p:nvPr/>
            </p:nvSpPr>
            <p:spPr>
              <a:xfrm>
                <a:off x="1020398" y="147780"/>
                <a:ext cx="372912" cy="1993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25399" y="25400"/>
                <a:ext cx="2705076" cy="1089315"/>
                <a:chOff x="33306" y="33306"/>
                <a:chExt cx="2705074" cy="1089314"/>
              </a:xfrm>
            </p:grpSpPr>
            <p:graphicFrame>
              <p:nvGraphicFramePr>
                <p:cNvPr id="1025" name="Table"/>
                <p:cNvGraphicFramePr/>
                <p:nvPr/>
              </p:nvGraphicFramePr>
              <p:xfrm>
                <a:off x="1431014" y="33306"/>
                <a:ext cx="1307368" cy="466918"/>
              </p:xfrm>
              <a:graphic>
                <a:graphicData uri="http://schemas.openxmlformats.org/drawingml/2006/table">
                  <a:tbl>
                    <a:tblPr firstRow="1">
                      <a:tableStyleId>{33BA23B1-9221-436E-865A-0063620EA4FD}</a:tableStyleId>
                    </a:tblPr>
                    <a:tblGrid>
                      <a:gridCol w="323666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23666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23666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323666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</a:tblGrid>
                    <a:tr h="15140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3600" b="1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005493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15140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407AAA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15140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407AAA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1026" name="Group"/>
                <p:cNvGraphicFramePr/>
                <p:nvPr/>
              </p:nvGraphicFramePr>
              <p:xfrm>
                <a:off x="33306" y="39375"/>
                <a:ext cx="971188" cy="1083247"/>
              </p:xfrm>
              <a:graphic>
                <a:graphicData uri="http://schemas.openxmlformats.org/drawingml/2006/table">
                  <a:tbl>
                    <a:tblPr firstRow="1">
                      <a:tableStyleId>{33BA23B1-9221-436E-865A-0063620EA4FD}</a:tableStyleId>
                    </a:tblPr>
                    <a:tblGrid>
                      <a:gridCol w="31949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1949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1949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3600" b="1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3600" b="1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A8D379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A8D379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407AAA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Arthur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407AAA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</a:tbl>
                </a:graphicData>
              </a:graphic>
            </p:graphicFrame>
          </p:grpSp>
        </p:grpSp>
        <p:sp>
          <p:nvSpPr>
            <p:cNvPr id="1029" name="Group"/>
            <p:cNvSpPr txBox="1"/>
            <p:nvPr/>
          </p:nvSpPr>
          <p:spPr>
            <a:xfrm>
              <a:off x="3547300" y="0"/>
              <a:ext cx="17463577" cy="1169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Move values into column names with </a:t>
              </a:r>
              <a:r>
                <a:rPr b="1">
                  <a:solidFill>
                    <a:srgbClr val="91B473"/>
                  </a:solidFill>
                </a:rPr>
                <a:t>spread()</a:t>
              </a:r>
            </a:p>
          </p:txBody>
        </p:sp>
      </p:grpSp>
      <p:grpSp>
        <p:nvGrpSpPr>
          <p:cNvPr id="1038" name="Group"/>
          <p:cNvGrpSpPr/>
          <p:nvPr/>
        </p:nvGrpSpPr>
        <p:grpSpPr>
          <a:xfrm>
            <a:off x="3544545" y="7815005"/>
            <a:ext cx="17453122" cy="2221815"/>
            <a:chOff x="25399" y="0"/>
            <a:chExt cx="17453120" cy="2221813"/>
          </a:xfrm>
        </p:grpSpPr>
        <p:sp>
          <p:nvSpPr>
            <p:cNvPr id="1031" name="Group"/>
            <p:cNvSpPr txBox="1"/>
            <p:nvPr/>
          </p:nvSpPr>
          <p:spPr>
            <a:xfrm>
              <a:off x="2708645" y="0"/>
              <a:ext cx="14769876" cy="2221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Split a column with </a:t>
              </a:r>
              <a:r>
                <a:rPr b="1">
                  <a:solidFill>
                    <a:srgbClr val="78AAD6"/>
                  </a:solidFill>
                </a:rPr>
                <a:t>separate() </a:t>
              </a:r>
              <a:r>
                <a:t>or </a:t>
              </a:r>
              <a:r>
                <a:rPr b="1">
                  <a:solidFill>
                    <a:srgbClr val="78AAD6"/>
                  </a:solidFill>
                </a:rPr>
                <a:t>separate_rows()</a:t>
              </a:r>
            </a:p>
          </p:txBody>
        </p:sp>
        <p:grpSp>
          <p:nvGrpSpPr>
            <p:cNvPr id="1037" name="Group"/>
            <p:cNvGrpSpPr/>
            <p:nvPr/>
          </p:nvGrpSpPr>
          <p:grpSpPr>
            <a:xfrm>
              <a:off x="25400" y="653706"/>
              <a:ext cx="1967550" cy="930100"/>
              <a:chOff x="25400" y="25400"/>
              <a:chExt cx="1967549" cy="930098"/>
            </a:xfrm>
          </p:grpSpPr>
          <p:graphicFrame>
            <p:nvGraphicFramePr>
              <p:cNvPr id="1032" name="Table"/>
              <p:cNvGraphicFramePr/>
              <p:nvPr/>
            </p:nvGraphicFramePr>
            <p:xfrm>
              <a:off x="25400" y="25400"/>
              <a:ext cx="569079" cy="930099"/>
            </p:xfrm>
            <a:graphic>
              <a:graphicData uri="http://schemas.openxmlformats.org/drawingml/2006/table">
                <a:tbl>
                  <a:tblPr firstRow="1">
                    <a:tableStyleId>{33BA23B1-9221-436E-865A-0063620EA4FD}</a:tableStyleId>
                  </a:tblPr>
                  <a:tblGrid>
                    <a:gridCol w="544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3600" b="1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033" name="Table"/>
              <p:cNvGraphicFramePr/>
              <p:nvPr/>
            </p:nvGraphicFramePr>
            <p:xfrm>
              <a:off x="1144338" y="25400"/>
              <a:ext cx="228429" cy="930099"/>
            </p:xfrm>
            <a:graphic>
              <a:graphicData uri="http://schemas.openxmlformats.org/drawingml/2006/table">
                <a:tbl>
                  <a:tblPr firstRow="1">
                    <a:tableStyleId>{33BA23B1-9221-436E-865A-0063620EA4FD}</a:tableStyleId>
                  </a:tblPr>
                  <a:tblGrid>
                    <a:gridCol w="2038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3600" b="1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034" name="Table"/>
              <p:cNvGraphicFramePr/>
              <p:nvPr/>
            </p:nvGraphicFramePr>
            <p:xfrm>
              <a:off x="1457605" y="25400"/>
              <a:ext cx="228429" cy="930099"/>
            </p:xfrm>
            <a:graphic>
              <a:graphicData uri="http://schemas.openxmlformats.org/drawingml/2006/table">
                <a:tbl>
                  <a:tblPr firstRow="1">
                    <a:tableStyleId>{33BA23B1-9221-436E-865A-0063620EA4FD}</a:tableStyleId>
                  </a:tblPr>
                  <a:tblGrid>
                    <a:gridCol w="2038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3600" b="1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035" name="Table"/>
              <p:cNvGraphicFramePr/>
              <p:nvPr/>
            </p:nvGraphicFramePr>
            <p:xfrm>
              <a:off x="1764521" y="25400"/>
              <a:ext cx="228429" cy="930099"/>
            </p:xfrm>
            <a:graphic>
              <a:graphicData uri="http://schemas.openxmlformats.org/drawingml/2006/table">
                <a:tbl>
                  <a:tblPr firstRow="1">
                    <a:tableStyleId>{33BA23B1-9221-436E-865A-0063620EA4FD}</a:tableStyleId>
                  </a:tblPr>
                  <a:tblGrid>
                    <a:gridCol w="2038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3600" b="1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horzOverflow="overflow">
                        <a:solidFill>
                          <a:srgbClr val="78AA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  <p:sp>
            <p:nvSpPr>
              <p:cNvPr id="1036" name="Arrow"/>
              <p:cNvSpPr/>
              <p:nvPr/>
            </p:nvSpPr>
            <p:spPr>
              <a:xfrm>
                <a:off x="668360" y="384442"/>
                <a:ext cx="372913" cy="1993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047" name="Group"/>
          <p:cNvGrpSpPr/>
          <p:nvPr/>
        </p:nvGrpSpPr>
        <p:grpSpPr>
          <a:xfrm>
            <a:off x="3533183" y="10954013"/>
            <a:ext cx="17464484" cy="1601204"/>
            <a:chOff x="25400" y="0"/>
            <a:chExt cx="17464482" cy="1601203"/>
          </a:xfrm>
        </p:grpSpPr>
        <p:grpSp>
          <p:nvGrpSpPr>
            <p:cNvPr id="1043" name="Group"/>
            <p:cNvGrpSpPr/>
            <p:nvPr/>
          </p:nvGrpSpPr>
          <p:grpSpPr>
            <a:xfrm>
              <a:off x="959122" y="0"/>
              <a:ext cx="16530761" cy="1601204"/>
              <a:chOff x="947760" y="620610"/>
              <a:chExt cx="16530759" cy="1601203"/>
            </a:xfrm>
          </p:grpSpPr>
          <p:sp>
            <p:nvSpPr>
              <p:cNvPr id="1039" name="Unite columns with unite()"/>
              <p:cNvSpPr txBox="1"/>
              <p:nvPr/>
            </p:nvSpPr>
            <p:spPr>
              <a:xfrm>
                <a:off x="2708645" y="620610"/>
                <a:ext cx="14769876" cy="16012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spcBef>
                    <a:spcPts val="2400"/>
                  </a:spcBef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Unite columns with </a:t>
                </a:r>
                <a:r>
                  <a:rPr b="1">
                    <a:solidFill>
                      <a:srgbClr val="78AAD6"/>
                    </a:solidFill>
                  </a:rPr>
                  <a:t>unite()</a:t>
                </a:r>
              </a:p>
            </p:txBody>
          </p:sp>
          <p:grpSp>
            <p:nvGrpSpPr>
              <p:cNvPr id="1042" name="Group"/>
              <p:cNvGrpSpPr/>
              <p:nvPr/>
            </p:nvGrpSpPr>
            <p:grpSpPr>
              <a:xfrm>
                <a:off x="947760" y="653706"/>
                <a:ext cx="1043719" cy="930100"/>
                <a:chOff x="947760" y="25400"/>
                <a:chExt cx="1043718" cy="930098"/>
              </a:xfrm>
            </p:grpSpPr>
            <p:graphicFrame>
              <p:nvGraphicFramePr>
                <p:cNvPr id="1040" name="Table"/>
                <p:cNvGraphicFramePr/>
                <p:nvPr/>
              </p:nvGraphicFramePr>
              <p:xfrm>
                <a:off x="1422400" y="25400"/>
                <a:ext cx="569079" cy="930099"/>
              </p:xfrm>
              <a:graphic>
                <a:graphicData uri="http://schemas.openxmlformats.org/drawingml/2006/table">
                  <a:tbl>
                    <a:tblPr firstRow="1">
                      <a:tableStyleId>{33BA23B1-9221-436E-865A-0063620EA4FD}</a:tableStyleId>
                    </a:tblPr>
                    <a:tblGrid>
                      <a:gridCol w="54450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3600" b="1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chemeClr val="accent1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horzOverflow="overflow">
                          <a:solidFill>
                            <a:srgbClr val="78AAD6"/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1041" name="Arrow"/>
                <p:cNvSpPr/>
                <p:nvPr/>
              </p:nvSpPr>
              <p:spPr>
                <a:xfrm>
                  <a:off x="947760" y="384442"/>
                  <a:ext cx="372913" cy="199315"/>
                </a:xfrm>
                <a:prstGeom prst="rightArrow">
                  <a:avLst>
                    <a:gd name="adj1" fmla="val 32000"/>
                    <a:gd name="adj2" fmla="val 66532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aphicFrame>
          <p:nvGraphicFramePr>
            <p:cNvPr id="1044" name="Table"/>
            <p:cNvGraphicFramePr/>
            <p:nvPr/>
          </p:nvGraphicFramePr>
          <p:xfrm>
            <a:off x="25400" y="33096"/>
            <a:ext cx="228428" cy="9300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1045" name="Table"/>
            <p:cNvGraphicFramePr/>
            <p:nvPr/>
          </p:nvGraphicFramePr>
          <p:xfrm>
            <a:off x="338666" y="33096"/>
            <a:ext cx="228429" cy="9300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1046" name="Table"/>
            <p:cNvGraphicFramePr/>
            <p:nvPr/>
          </p:nvGraphicFramePr>
          <p:xfrm>
            <a:off x="645583" y="33096"/>
            <a:ext cx="228429" cy="9300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Final Exam</a:t>
            </a:r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0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table1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300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3"/>
          <a:srcRect r="858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7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8" name="babynames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1069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70" name="year   sex      n…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better_layout</a:t>
            </a:r>
            <a: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</a:t>
            </a:r>
          </a:p>
        </p:txBody>
      </p:sp>
      <p:sp>
        <p:nvSpPr>
          <p:cNvPr id="1077" name="Can we calculate the ratio of boys to girls?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calculate the ratio of boys to girls?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892108" y="5952331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*  &lt;dbl&gt;  &lt;int&gt;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7   1886 144535 110784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8   1887 145982 101414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9   1888 178627 120853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10  1889 178366 110584</a:t>
            </a:r>
          </a:p>
        </p:txBody>
      </p:sp>
      <p:sp>
        <p:nvSpPr>
          <p:cNvPr id="1079" name="year   sex      n…"/>
          <p:cNvSpPr txBox="1"/>
          <p:nvPr/>
        </p:nvSpPr>
        <p:spPr>
          <a:xfrm>
            <a:off x="1421207" y="5952331"/>
            <a:ext cx="9026812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spread(sex, 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ggplot(aes(year, percent_male)) + geom_line()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General advi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General advice</a:t>
            </a:r>
          </a:p>
        </p:txBody>
      </p:sp>
      <p:sp>
        <p:nvSpPr>
          <p:cNvPr id="1101" name="Describe what you want to do in an equation. Each variable in the equation should correspond to a variable in your data:…"/>
          <p:cNvSpPr txBox="1"/>
          <p:nvPr/>
        </p:nvSpPr>
        <p:spPr>
          <a:xfrm>
            <a:off x="1465847" y="2790477"/>
            <a:ext cx="21452305" cy="8135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Describe what you want to do in an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equation</a:t>
            </a:r>
            <a:r>
              <a:t>. Each variable in the equation should correspond to a variable in your data:</a:t>
            </a:r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"color by sex"</a:t>
            </a:r>
          </a:p>
          <a:p>
            <a:pPr algn="l">
              <a:spcBef>
                <a:spcPts val="4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color</a:t>
            </a:r>
            <a:r>
              <a:t> = </a:t>
            </a:r>
            <a:r>
              <a:rPr>
                <a:solidFill>
                  <a:schemeClr val="accent1"/>
                </a:solidFill>
              </a:rPr>
              <a:t>sex</a:t>
            </a:r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"calculate the proportion of males"</a:t>
            </a:r>
          </a:p>
          <a:p>
            <a:pPr algn="l">
              <a:defRPr sz="5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prop</a:t>
            </a:r>
            <a:r>
              <a:t> male = number of </a:t>
            </a:r>
            <a:r>
              <a:rPr>
                <a:solidFill>
                  <a:schemeClr val="accent1"/>
                </a:solidFill>
              </a:rPr>
              <a:t>males</a:t>
            </a:r>
            <a:r>
              <a:t> / number of </a:t>
            </a:r>
            <a:r>
              <a:rPr>
                <a:solidFill>
                  <a:schemeClr val="accent1"/>
                </a:solidFill>
              </a:rPr>
              <a:t>females</a:t>
            </a:r>
            <a:r>
              <a:t> + number of </a:t>
            </a:r>
            <a:r>
              <a:rPr>
                <a:solidFill>
                  <a:schemeClr val="accent1"/>
                </a:solidFill>
              </a:rPr>
              <a:t>males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1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08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109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110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User-Agent: libcurl/7.43.0 r-curl/2.1 httr/1.2.1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Accept: application/json, text/xml, application/xml, */*</a:t>
            </a:r>
          </a:p>
        </p:txBody>
      </p:sp>
      <p:grpSp>
        <p:nvGrpSpPr>
          <p:cNvPr id="1114" name="Group"/>
          <p:cNvGrpSpPr/>
          <p:nvPr/>
        </p:nvGrpSpPr>
        <p:grpSpPr>
          <a:xfrm>
            <a:off x="3268028" y="7382331"/>
            <a:ext cx="17820586" cy="3610250"/>
            <a:chOff x="0" y="0"/>
            <a:chExt cx="17820585" cy="3610248"/>
          </a:xfrm>
        </p:grpSpPr>
        <p:sp>
          <p:nvSpPr>
            <p:cNvPr id="1112" name="Line"/>
            <p:cNvSpPr/>
            <p:nvPr/>
          </p:nvSpPr>
          <p:spPr>
            <a:xfrm>
              <a:off x="0" y="0"/>
              <a:ext cx="17820585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0" y="3610248"/>
              <a:ext cx="178205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15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116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117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" grpId="4" animBg="1" advAuto="0"/>
      <p:bldP spid="1114" grpId="1" animBg="1" advAuto="0"/>
      <p:bldP spid="1115" grpId="3" animBg="1" advAuto="0"/>
      <p:bldP spid="1116" grpId="2" animBg="1" advAuto="0"/>
      <p:bldP spid="1117" grpId="5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20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21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ub section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 section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/>
          <a:srcRect r="941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table2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30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08" name="wrangling.001.png" descr="wrangling.001.png"/>
              <p:cNvPicPr>
                <a:picLocks noChangeAspect="1"/>
              </p:cNvPicPr>
              <p:nvPr/>
            </p:nvPicPr>
            <p:blipFill>
              <a:blip r:embed="rId4"/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Oval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Triangle"/>
              <p:cNvSpPr/>
              <p:nvPr/>
            </p:nvSpPr>
            <p:spPr>
              <a:xfrm rot="10800000" flipH="1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11" name="wrangling.001.png" descr="wrangling.001.png"/>
              <p:cNvPicPr>
                <a:picLocks noChangeAspect="1"/>
              </p:cNvPicPr>
              <p:nvPr/>
            </p:nvPicPr>
            <p:blipFill>
              <a:blip r:embed="rId5"/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quare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Rectangle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Rectangle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17" name="Group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15" name="Rectangle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16" name="Rectangle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18" name="Rectangle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 rot="19740000" flipH="1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Triangle"/>
              <p:cNvSpPr/>
              <p:nvPr/>
            </p:nvSpPr>
            <p:spPr>
              <a:xfrm rot="10800000" flipH="1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iny Server Pro"/>
          <p:cNvSpPr/>
          <p:nvPr/>
        </p:nvSpPr>
        <p:spPr>
          <a:xfrm>
            <a:off x="8626230" y="2031648"/>
            <a:ext cx="6275759" cy="713283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Shiny Server Pro</a:t>
            </a:r>
          </a:p>
        </p:txBody>
      </p:sp>
      <p:sp>
        <p:nvSpPr>
          <p:cNvPr id="1169" name="Connection Line"/>
          <p:cNvSpPr/>
          <p:nvPr/>
        </p:nvSpPr>
        <p:spPr>
          <a:xfrm>
            <a:off x="13403813" y="4176622"/>
            <a:ext cx="1661602" cy="496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12" extrusionOk="0">
                <a:moveTo>
                  <a:pt x="0" y="7056"/>
                </a:moveTo>
                <a:cubicBezTo>
                  <a:pt x="6929" y="-4888"/>
                  <a:pt x="14129" y="-1669"/>
                  <a:pt x="21600" y="1671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0" name="Connection Line"/>
          <p:cNvSpPr/>
          <p:nvPr/>
        </p:nvSpPr>
        <p:spPr>
          <a:xfrm>
            <a:off x="14630284" y="5066889"/>
            <a:ext cx="435118" cy="41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73" extrusionOk="0">
                <a:moveTo>
                  <a:pt x="0" y="8124"/>
                </a:moveTo>
                <a:cubicBezTo>
                  <a:pt x="7059" y="-5027"/>
                  <a:pt x="14259" y="-2211"/>
                  <a:pt x="21600" y="16573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1" name="Connection Line"/>
          <p:cNvSpPr/>
          <p:nvPr/>
        </p:nvSpPr>
        <p:spPr>
          <a:xfrm>
            <a:off x="10788595" y="7103829"/>
            <a:ext cx="1069424" cy="834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413" y="20315"/>
                  <a:pt x="15613" y="13115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2" name="Connection Line"/>
          <p:cNvSpPr/>
          <p:nvPr/>
        </p:nvSpPr>
        <p:spPr>
          <a:xfrm>
            <a:off x="10787129" y="7586288"/>
            <a:ext cx="1907105" cy="59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32" extrusionOk="0">
                <a:moveTo>
                  <a:pt x="0" y="15948"/>
                </a:moveTo>
                <a:cubicBezTo>
                  <a:pt x="8395" y="21600"/>
                  <a:pt x="15595" y="16284"/>
                  <a:pt x="21600" y="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3" name="Data Scientists…"/>
          <p:cNvSpPr/>
          <p:nvPr/>
        </p:nvSpPr>
        <p:spPr>
          <a:xfrm>
            <a:off x="1780307" y="3714475"/>
            <a:ext cx="5451700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Data Scientists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RStudio IDE</a:t>
            </a:r>
          </a:p>
        </p:txBody>
      </p:sp>
      <p:pic>
        <p:nvPicPr>
          <p:cNvPr id="1134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0712556" y="4199174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5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11825484" y="4835619"/>
            <a:ext cx="3414180" cy="3091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64" y="5349200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Connection Line"/>
          <p:cNvSpPr/>
          <p:nvPr/>
        </p:nvSpPr>
        <p:spPr>
          <a:xfrm>
            <a:off x="6529352" y="7414002"/>
            <a:ext cx="2371102" cy="343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4" extrusionOk="0">
                <a:moveTo>
                  <a:pt x="0" y="17734"/>
                </a:moveTo>
                <a:cubicBezTo>
                  <a:pt x="6971" y="1043"/>
                  <a:pt x="14171" y="-3866"/>
                  <a:pt x="21600" y="3008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74" name="Connection Line"/>
          <p:cNvSpPr/>
          <p:nvPr/>
        </p:nvSpPr>
        <p:spPr>
          <a:xfrm>
            <a:off x="4920692" y="6259887"/>
            <a:ext cx="4070235" cy="96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7" extrusionOk="0">
                <a:moveTo>
                  <a:pt x="0" y="1"/>
                </a:moveTo>
                <a:cubicBezTo>
                  <a:pt x="7611" y="-53"/>
                  <a:pt x="14811" y="7129"/>
                  <a:pt x="21600" y="21547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139" name="Sticky Load Balancer"/>
          <p:cNvSpPr/>
          <p:nvPr/>
        </p:nvSpPr>
        <p:spPr>
          <a:xfrm rot="16200000">
            <a:off x="12616315" y="5114928"/>
            <a:ext cx="6551663" cy="125975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4B4B4"/>
              </a:gs>
            </a:gsLst>
            <a:lin ang="18900000"/>
          </a:gradFill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Sticky Load Balancer</a:t>
            </a:r>
          </a:p>
        </p:txBody>
      </p:sp>
      <p:sp>
        <p:nvSpPr>
          <p:cNvPr id="1140" name="Technical Diagram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Technical Diagram</a:t>
            </a:r>
          </a:p>
        </p:txBody>
      </p:sp>
      <p:pic>
        <p:nvPicPr>
          <p:cNvPr id="1141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8675214" y="6744298"/>
            <a:ext cx="2442719" cy="221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198" y="5813413"/>
            <a:ext cx="548874" cy="5488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End Users…"/>
          <p:cNvSpPr/>
          <p:nvPr/>
        </p:nvSpPr>
        <p:spPr>
          <a:xfrm>
            <a:off x="17390726" y="3714475"/>
            <a:ext cx="5451699" cy="742934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defRPr sz="5000" b="1">
                <a:solidFill>
                  <a:srgbClr val="535353"/>
                </a:solidFill>
              </a:defRPr>
            </a:pPr>
            <a:r>
              <a:t>End Users</a:t>
            </a:r>
          </a:p>
          <a:p>
            <a:pPr defTabSz="825500">
              <a:defRPr sz="5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Web Browsers</a:t>
            </a:r>
          </a:p>
        </p:txBody>
      </p:sp>
      <p:pic>
        <p:nvPicPr>
          <p:cNvPr id="1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606" y="597066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Image" descr="Image"/>
          <p:cNvPicPr>
            <a:picLocks noChangeAspect="1"/>
          </p:cNvPicPr>
          <p:nvPr/>
        </p:nvPicPr>
        <p:blipFill>
          <a:blip r:embed="rId3"/>
          <a:srcRect t="9834"/>
          <a:stretch>
            <a:fillRect/>
          </a:stretch>
        </p:blipFill>
        <p:spPr>
          <a:xfrm>
            <a:off x="19928064" y="8367144"/>
            <a:ext cx="2064100" cy="186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215" y="7669603"/>
            <a:ext cx="2064100" cy="20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Connection Line"/>
          <p:cNvSpPr/>
          <p:nvPr/>
        </p:nvSpPr>
        <p:spPr>
          <a:xfrm>
            <a:off x="16718801" y="6693785"/>
            <a:ext cx="2329616" cy="598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89" extrusionOk="0">
                <a:moveTo>
                  <a:pt x="0" y="0"/>
                </a:moveTo>
                <a:cubicBezTo>
                  <a:pt x="5938" y="15825"/>
                  <a:pt x="13138" y="21600"/>
                  <a:pt x="21600" y="17325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6" name="Connection Line"/>
          <p:cNvSpPr/>
          <p:nvPr/>
        </p:nvSpPr>
        <p:spPr>
          <a:xfrm>
            <a:off x="16718801" y="7597322"/>
            <a:ext cx="1494743" cy="110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254" y="12875"/>
                  <a:pt x="13454" y="20075"/>
                  <a:pt x="21600" y="21600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177" name="Connection Line"/>
          <p:cNvSpPr/>
          <p:nvPr/>
        </p:nvSpPr>
        <p:spPr>
          <a:xfrm>
            <a:off x="16718801" y="8514874"/>
            <a:ext cx="3022726" cy="111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16" extrusionOk="0">
                <a:moveTo>
                  <a:pt x="0" y="0"/>
                </a:moveTo>
                <a:cubicBezTo>
                  <a:pt x="4663" y="16120"/>
                  <a:pt x="11863" y="21600"/>
                  <a:pt x="21600" y="16439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115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7656" y="6478418"/>
            <a:ext cx="532202" cy="51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9706" y="8111366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4706" y="8515868"/>
            <a:ext cx="686593" cy="686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Production"/>
          <p:cNvSpPr txBox="1"/>
          <p:nvPr/>
        </p:nvSpPr>
        <p:spPr>
          <a:xfrm>
            <a:off x="12021166" y="3371849"/>
            <a:ext cx="20911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Production</a:t>
            </a:r>
          </a:p>
        </p:txBody>
      </p:sp>
      <p:sp>
        <p:nvSpPr>
          <p:cNvPr id="1154" name="Staging"/>
          <p:cNvSpPr txBox="1"/>
          <p:nvPr/>
        </p:nvSpPr>
        <p:spPr>
          <a:xfrm>
            <a:off x="9183512" y="5935432"/>
            <a:ext cx="13622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Staging</a:t>
            </a:r>
          </a:p>
        </p:txBody>
      </p:sp>
      <p:sp>
        <p:nvSpPr>
          <p:cNvPr id="1155" name="Data Stores"/>
          <p:cNvSpPr/>
          <p:nvPr/>
        </p:nvSpPr>
        <p:spPr>
          <a:xfrm>
            <a:off x="8608359" y="10018780"/>
            <a:ext cx="6275758" cy="3202737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defRPr sz="5000" b="1">
                <a:solidFill>
                  <a:srgbClr val="535353"/>
                </a:solidFill>
              </a:defRPr>
            </a:lvl1pPr>
          </a:lstStyle>
          <a:p>
            <a:r>
              <a:t>Data Stores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6847" y="11171100"/>
            <a:ext cx="898098" cy="89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Data Mart"/>
          <p:cNvSpPr txBox="1"/>
          <p:nvPr/>
        </p:nvSpPr>
        <p:spPr>
          <a:xfrm>
            <a:off x="12362468" y="12267864"/>
            <a:ext cx="1986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Data Mart</a:t>
            </a:r>
          </a:p>
        </p:txBody>
      </p:sp>
      <p:pic>
        <p:nvPicPr>
          <p:cNvPr id="115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1598" y="11254682"/>
            <a:ext cx="730935" cy="730935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File Share"/>
          <p:cNvSpPr txBox="1"/>
          <p:nvPr/>
        </p:nvSpPr>
        <p:spPr>
          <a:xfrm>
            <a:off x="9268311" y="12267864"/>
            <a:ext cx="18375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File Share</a:t>
            </a:r>
          </a:p>
        </p:txBody>
      </p:sp>
      <p:cxnSp>
        <p:nvCxnSpPr>
          <p:cNvPr id="1160" name="Connection Line"/>
          <p:cNvCxnSpPr>
            <a:stCxn id="1155" idx="0"/>
            <a:endCxn id="1128" idx="0"/>
          </p:cNvCxnSpPr>
          <p:nvPr/>
        </p:nvCxnSpPr>
        <p:spPr>
          <a:xfrm flipV="1">
            <a:off x="11746237" y="5598062"/>
            <a:ext cx="17873" cy="6022087"/>
          </a:xfrm>
          <a:prstGeom prst="straightConnector1">
            <a:avLst/>
          </a:prstGeom>
          <a:ln w="25400">
            <a:solidFill>
              <a:srgbClr val="7888A0"/>
            </a:solidFill>
            <a:miter lim="400000"/>
            <a:headEnd type="triangle"/>
            <a:tailEnd type="triangle"/>
          </a:ln>
        </p:spPr>
      </p:cxnSp>
      <p:pic>
        <p:nvPicPr>
          <p:cNvPr id="1161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5437" y="7960114"/>
            <a:ext cx="605794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RStudio_Hex_shiny.png" descr="RStudio_Hex_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106" y="6506952"/>
            <a:ext cx="605795" cy="70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SafeCom_server.png" descr="SafeCom_server.png"/>
          <p:cNvPicPr>
            <a:picLocks noChangeAspect="1"/>
          </p:cNvPicPr>
          <p:nvPr/>
        </p:nvPicPr>
        <p:blipFill>
          <a:blip r:embed="rId2"/>
          <a:srcRect b="15082"/>
          <a:stretch>
            <a:fillRect/>
          </a:stretch>
        </p:blipFill>
        <p:spPr>
          <a:xfrm>
            <a:off x="4474094" y="7206950"/>
            <a:ext cx="2442719" cy="2211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31" y="8336460"/>
            <a:ext cx="548874" cy="5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54" y="8132255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187" y="8596469"/>
            <a:ext cx="548874" cy="548873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Connection Line"/>
          <p:cNvSpPr/>
          <p:nvPr/>
        </p:nvSpPr>
        <p:spPr>
          <a:xfrm>
            <a:off x="2940584" y="8516440"/>
            <a:ext cx="495195" cy="57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56" h="16394" extrusionOk="0">
                <a:moveTo>
                  <a:pt x="4407" y="16394"/>
                </a:moveTo>
                <a:cubicBezTo>
                  <a:pt x="-4344" y="-3085"/>
                  <a:pt x="-61" y="-5206"/>
                  <a:pt x="17256" y="10031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179" name="Connection Line"/>
          <p:cNvSpPr/>
          <p:nvPr/>
        </p:nvSpPr>
        <p:spPr>
          <a:xfrm>
            <a:off x="3797272" y="8043493"/>
            <a:ext cx="1066545" cy="29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93" extrusionOk="0">
                <a:moveTo>
                  <a:pt x="0" y="20993"/>
                </a:moveTo>
                <a:cubicBezTo>
                  <a:pt x="6460" y="6377"/>
                  <a:pt x="13660" y="-607"/>
                  <a:pt x="21600" y="42"/>
                </a:cubicBezTo>
              </a:path>
            </a:pathLst>
          </a:custGeom>
          <a:ln w="25400">
            <a:solidFill>
              <a:srgbClr val="B4B4B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Icons"/>
          <p:cNvSpPr/>
          <p:nvPr/>
        </p:nvSpPr>
        <p:spPr>
          <a:xfrm>
            <a:off x="0" y="0"/>
            <a:ext cx="2438400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Icons</a:t>
            </a:r>
          </a:p>
        </p:txBody>
      </p:sp>
      <p:pic>
        <p:nvPicPr>
          <p:cNvPr id="118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30" y="2769149"/>
            <a:ext cx="2555112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Hardware"/>
          <p:cNvSpPr txBox="1"/>
          <p:nvPr/>
        </p:nvSpPr>
        <p:spPr>
          <a:xfrm>
            <a:off x="1334216" y="1492477"/>
            <a:ext cx="343738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3" y="2787976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9" y="5093474"/>
            <a:ext cx="1554248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137" y="4972097"/>
            <a:ext cx="2837898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70304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733" y="7222262"/>
            <a:ext cx="178270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64630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2158" y="5476158"/>
            <a:ext cx="153818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0300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2044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6925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01228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2661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1844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07237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15769" y="6864187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01228" y="825641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7920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72226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Packages"/>
          <p:cNvSpPr txBox="1"/>
          <p:nvPr/>
        </p:nvSpPr>
        <p:spPr>
          <a:xfrm>
            <a:off x="13178958" y="1492477"/>
            <a:ext cx="323697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87039" y="4291986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2606" y="7216169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0352" y="5780022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74235" y="5835047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23777" y="5778543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87141" y="4307749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89134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64909" y="2686985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13360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93124" y="7288348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35705" y="7298221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42874" y="8908414"/>
            <a:ext cx="635880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57918" y="8771676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49300" y="8755657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34941" y="4413066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Software"/>
          <p:cNvSpPr txBox="1"/>
          <p:nvPr/>
        </p:nvSpPr>
        <p:spPr>
          <a:xfrm>
            <a:off x="7074301" y="1492477"/>
            <a:ext cx="315696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21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25990" y="2843334"/>
            <a:ext cx="1410446" cy="141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53361" y="9316204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31342" y="9316204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65745" y="6062398"/>
            <a:ext cx="730935" cy="73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27590" y="7134073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59968" y="4542006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56291" y="8193537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44319" y="2941082"/>
            <a:ext cx="1554249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62900" y="4569674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0" name="Group"/>
          <p:cNvGrpSpPr/>
          <p:nvPr/>
        </p:nvGrpSpPr>
        <p:grpSpPr>
          <a:xfrm>
            <a:off x="18876661" y="2665736"/>
            <a:ext cx="1321198" cy="1321198"/>
            <a:chOff x="0" y="0"/>
            <a:chExt cx="1321196" cy="1321196"/>
          </a:xfrm>
        </p:grpSpPr>
        <p:pic>
          <p:nvPicPr>
            <p:cNvPr id="122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2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3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994456" y="7482165"/>
            <a:ext cx="1085609" cy="1085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27590" y="5934012"/>
            <a:ext cx="987707" cy="98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876661" y="5767267"/>
            <a:ext cx="1321342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48097" y="4569843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Architecture"/>
          <p:cNvSpPr txBox="1"/>
          <p:nvPr/>
        </p:nvSpPr>
        <p:spPr>
          <a:xfrm>
            <a:off x="19243513" y="1492477"/>
            <a:ext cx="428396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6000" b="1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11547072" y="11280645"/>
            <a:ext cx="6438265" cy="2247486"/>
            <a:chOff x="0" y="0"/>
            <a:chExt cx="6438264" cy="2247484"/>
          </a:xfrm>
        </p:grpSpPr>
        <p:sp>
          <p:nvSpPr>
            <p:cNvPr id="1236" name="Rectangle"/>
            <p:cNvSpPr/>
            <p:nvPr/>
          </p:nvSpPr>
          <p:spPr>
            <a:xfrm>
              <a:off x="5142627" y="195647"/>
              <a:ext cx="1078650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Rectangle"/>
            <p:cNvSpPr/>
            <p:nvPr/>
          </p:nvSpPr>
          <p:spPr>
            <a:xfrm>
              <a:off x="192074" y="195647"/>
              <a:ext cx="1078649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Rectangle"/>
            <p:cNvSpPr/>
            <p:nvPr/>
          </p:nvSpPr>
          <p:spPr>
            <a:xfrm>
              <a:off x="110609" y="440036"/>
              <a:ext cx="6217046" cy="241997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Rectangle"/>
            <p:cNvSpPr/>
            <p:nvPr/>
          </p:nvSpPr>
          <p:spPr>
            <a:xfrm>
              <a:off x="22965" y="384262"/>
              <a:ext cx="6374121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Rectangle"/>
            <p:cNvSpPr/>
            <p:nvPr/>
          </p:nvSpPr>
          <p:spPr>
            <a:xfrm>
              <a:off x="22965" y="652098"/>
              <a:ext cx="6374121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1" name="Rectangle"/>
            <p:cNvSpPr/>
            <p:nvPr/>
          </p:nvSpPr>
          <p:spPr>
            <a:xfrm>
              <a:off x="701015" y="1574643"/>
              <a:ext cx="5052168" cy="670214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2" name="Rectangle"/>
            <p:cNvSpPr/>
            <p:nvPr/>
          </p:nvSpPr>
          <p:spPr>
            <a:xfrm>
              <a:off x="1186582" y="0"/>
              <a:ext cx="4081035" cy="1689330"/>
            </a:xfrm>
            <a:prstGeom prst="rect">
              <a:avLst/>
            </a:prstGeom>
            <a:solidFill>
              <a:srgbClr val="B8BAB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3" name="Rectangle"/>
            <p:cNvSpPr/>
            <p:nvPr/>
          </p:nvSpPr>
          <p:spPr>
            <a:xfrm>
              <a:off x="1167461" y="1616344"/>
              <a:ext cx="4103341" cy="8095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4" name="Rectangle"/>
            <p:cNvSpPr/>
            <p:nvPr/>
          </p:nvSpPr>
          <p:spPr>
            <a:xfrm>
              <a:off x="1107704" y="1733823"/>
              <a:ext cx="4222856" cy="889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5" name="Rectangle"/>
            <p:cNvSpPr/>
            <p:nvPr/>
          </p:nvSpPr>
          <p:spPr>
            <a:xfrm>
              <a:off x="1075833" y="1861305"/>
              <a:ext cx="4302532" cy="9689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Rectangle"/>
            <p:cNvSpPr/>
            <p:nvPr/>
          </p:nvSpPr>
          <p:spPr>
            <a:xfrm>
              <a:off x="1016076" y="1991754"/>
              <a:ext cx="4422047" cy="10485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Rectangle"/>
            <p:cNvSpPr/>
            <p:nvPr/>
          </p:nvSpPr>
          <p:spPr>
            <a:xfrm>
              <a:off x="956319" y="2130170"/>
              <a:ext cx="4541561" cy="11282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8" name="Rectangle"/>
            <p:cNvSpPr/>
            <p:nvPr/>
          </p:nvSpPr>
          <p:spPr>
            <a:xfrm>
              <a:off x="0" y="1573971"/>
              <a:ext cx="890091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Rectangle"/>
            <p:cNvSpPr/>
            <p:nvPr/>
          </p:nvSpPr>
          <p:spPr>
            <a:xfrm>
              <a:off x="5548173" y="1573971"/>
              <a:ext cx="890092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0" name="Rectangle"/>
            <p:cNvSpPr/>
            <p:nvPr/>
          </p:nvSpPr>
          <p:spPr>
            <a:xfrm>
              <a:off x="1123639" y="274247"/>
              <a:ext cx="4206921" cy="29777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1" name="Rectangle"/>
            <p:cNvSpPr/>
            <p:nvPr/>
          </p:nvSpPr>
          <p:spPr>
            <a:xfrm>
              <a:off x="1035995" y="202538"/>
              <a:ext cx="4382209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Rectangle"/>
            <p:cNvSpPr/>
            <p:nvPr/>
          </p:nvSpPr>
          <p:spPr>
            <a:xfrm>
              <a:off x="1035995" y="565986"/>
              <a:ext cx="4382209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3" name="Rectangle"/>
            <p:cNvSpPr/>
            <p:nvPr/>
          </p:nvSpPr>
          <p:spPr>
            <a:xfrm>
              <a:off x="1178615" y="601245"/>
              <a:ext cx="4103341" cy="1011851"/>
            </a:xfrm>
            <a:prstGeom prst="rect">
              <a:avLst/>
            </a:prstGeom>
            <a:gradFill flip="none" rotWithShape="1">
              <a:gsLst>
                <a:gs pos="0">
                  <a:srgbClr val="717273"/>
                </a:gs>
                <a:gs pos="100000">
                  <a:srgbClr val="BFBFB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17" name="Group"/>
            <p:cNvGrpSpPr/>
            <p:nvPr/>
          </p:nvGrpSpPr>
          <p:grpSpPr>
            <a:xfrm>
              <a:off x="1402838" y="844348"/>
              <a:ext cx="3642883" cy="568817"/>
              <a:chOff x="0" y="0"/>
              <a:chExt cx="3642882" cy="568815"/>
            </a:xfrm>
          </p:grpSpPr>
          <p:grpSp>
            <p:nvGrpSpPr>
              <p:cNvPr id="1260" name="Group"/>
              <p:cNvGrpSpPr/>
              <p:nvPr/>
            </p:nvGrpSpPr>
            <p:grpSpPr>
              <a:xfrm>
                <a:off x="0" y="0"/>
                <a:ext cx="247495" cy="568816"/>
                <a:chOff x="0" y="0"/>
                <a:chExt cx="247494" cy="568815"/>
              </a:xfrm>
            </p:grpSpPr>
            <p:grpSp>
              <p:nvGrpSpPr>
                <p:cNvPr id="1256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59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5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5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67" name="Group"/>
              <p:cNvGrpSpPr/>
              <p:nvPr/>
            </p:nvGrpSpPr>
            <p:grpSpPr>
              <a:xfrm>
                <a:off x="424423" y="0"/>
                <a:ext cx="247496" cy="568816"/>
                <a:chOff x="0" y="0"/>
                <a:chExt cx="247494" cy="568815"/>
              </a:xfrm>
            </p:grpSpPr>
            <p:grpSp>
              <p:nvGrpSpPr>
                <p:cNvPr id="1263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6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74" name="Group"/>
              <p:cNvGrpSpPr/>
              <p:nvPr/>
            </p:nvGrpSpPr>
            <p:grpSpPr>
              <a:xfrm>
                <a:off x="848847" y="0"/>
                <a:ext cx="247495" cy="568816"/>
                <a:chOff x="0" y="0"/>
                <a:chExt cx="247494" cy="568815"/>
              </a:xfrm>
            </p:grpSpPr>
            <p:grpSp>
              <p:nvGrpSpPr>
                <p:cNvPr id="1270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6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6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3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1" name="Group"/>
              <p:cNvGrpSpPr/>
              <p:nvPr/>
            </p:nvGrpSpPr>
            <p:grpSpPr>
              <a:xfrm>
                <a:off x="1273270" y="0"/>
                <a:ext cx="247496" cy="568816"/>
                <a:chOff x="0" y="0"/>
                <a:chExt cx="247494" cy="568815"/>
              </a:xfrm>
            </p:grpSpPr>
            <p:grpSp>
              <p:nvGrpSpPr>
                <p:cNvPr id="1277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0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7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7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88" name="Group"/>
              <p:cNvGrpSpPr/>
              <p:nvPr/>
            </p:nvGrpSpPr>
            <p:grpSpPr>
              <a:xfrm>
                <a:off x="1697694" y="0"/>
                <a:ext cx="247495" cy="568816"/>
                <a:chOff x="0" y="0"/>
                <a:chExt cx="247494" cy="568815"/>
              </a:xfrm>
            </p:grpSpPr>
            <p:grpSp>
              <p:nvGrpSpPr>
                <p:cNvPr id="1284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7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8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95" name="Group"/>
              <p:cNvGrpSpPr/>
              <p:nvPr/>
            </p:nvGrpSpPr>
            <p:grpSpPr>
              <a:xfrm>
                <a:off x="2122117" y="0"/>
                <a:ext cx="247496" cy="568816"/>
                <a:chOff x="0" y="0"/>
                <a:chExt cx="247494" cy="568815"/>
              </a:xfrm>
            </p:grpSpPr>
            <p:grpSp>
              <p:nvGrpSpPr>
                <p:cNvPr id="1291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8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4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2" name="Group"/>
              <p:cNvGrpSpPr/>
              <p:nvPr/>
            </p:nvGrpSpPr>
            <p:grpSpPr>
              <a:xfrm>
                <a:off x="2546541" y="0"/>
                <a:ext cx="247495" cy="568816"/>
                <a:chOff x="0" y="0"/>
                <a:chExt cx="247494" cy="568815"/>
              </a:xfrm>
            </p:grpSpPr>
            <p:grpSp>
              <p:nvGrpSpPr>
                <p:cNvPr id="1298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9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1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29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9" name="Group"/>
              <p:cNvGrpSpPr/>
              <p:nvPr/>
            </p:nvGrpSpPr>
            <p:grpSpPr>
              <a:xfrm>
                <a:off x="2970964" y="0"/>
                <a:ext cx="247496" cy="568816"/>
                <a:chOff x="0" y="0"/>
                <a:chExt cx="247494" cy="568815"/>
              </a:xfrm>
            </p:grpSpPr>
            <p:grpSp>
              <p:nvGrpSpPr>
                <p:cNvPr id="1305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8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0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0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16" name="Group"/>
              <p:cNvGrpSpPr/>
              <p:nvPr/>
            </p:nvGrpSpPr>
            <p:grpSpPr>
              <a:xfrm>
                <a:off x="3395388" y="0"/>
                <a:ext cx="247495" cy="568816"/>
                <a:chOff x="0" y="0"/>
                <a:chExt cx="247494" cy="568815"/>
              </a:xfrm>
            </p:grpSpPr>
            <p:grpSp>
              <p:nvGrpSpPr>
                <p:cNvPr id="1312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0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1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15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1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31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18" name="Rectangle"/>
            <p:cNvSpPr/>
            <p:nvPr/>
          </p:nvSpPr>
          <p:spPr>
            <a:xfrm>
              <a:off x="1178615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Rectangle"/>
            <p:cNvSpPr/>
            <p:nvPr/>
          </p:nvSpPr>
          <p:spPr>
            <a:xfrm>
              <a:off x="1570186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Rectangle"/>
            <p:cNvSpPr/>
            <p:nvPr/>
          </p:nvSpPr>
          <p:spPr>
            <a:xfrm>
              <a:off x="1961756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Rectangle"/>
            <p:cNvSpPr/>
            <p:nvPr/>
          </p:nvSpPr>
          <p:spPr>
            <a:xfrm>
              <a:off x="235332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Rectangle"/>
            <p:cNvSpPr/>
            <p:nvPr/>
          </p:nvSpPr>
          <p:spPr>
            <a:xfrm>
              <a:off x="274489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Rectangle"/>
            <p:cNvSpPr/>
            <p:nvPr/>
          </p:nvSpPr>
          <p:spPr>
            <a:xfrm>
              <a:off x="3136468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Rectangle"/>
            <p:cNvSpPr/>
            <p:nvPr/>
          </p:nvSpPr>
          <p:spPr>
            <a:xfrm>
              <a:off x="3528039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Rectangle"/>
            <p:cNvSpPr/>
            <p:nvPr/>
          </p:nvSpPr>
          <p:spPr>
            <a:xfrm>
              <a:off x="3919610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Rectangle"/>
            <p:cNvSpPr/>
            <p:nvPr/>
          </p:nvSpPr>
          <p:spPr>
            <a:xfrm>
              <a:off x="4311181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Rectangle"/>
            <p:cNvSpPr/>
            <p:nvPr/>
          </p:nvSpPr>
          <p:spPr>
            <a:xfrm>
              <a:off x="470275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8" name="Rectangle"/>
            <p:cNvSpPr/>
            <p:nvPr/>
          </p:nvSpPr>
          <p:spPr>
            <a:xfrm>
              <a:off x="509432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35" name="Group"/>
            <p:cNvGrpSpPr/>
            <p:nvPr/>
          </p:nvGrpSpPr>
          <p:grpSpPr>
            <a:xfrm>
              <a:off x="384553" y="822762"/>
              <a:ext cx="247495" cy="568817"/>
              <a:chOff x="0" y="0"/>
              <a:chExt cx="247494" cy="568815"/>
            </a:xfrm>
          </p:grpSpPr>
          <p:grpSp>
            <p:nvGrpSpPr>
              <p:cNvPr id="1331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2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34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2" name="Group"/>
            <p:cNvGrpSpPr/>
            <p:nvPr/>
          </p:nvGrpSpPr>
          <p:grpSpPr>
            <a:xfrm>
              <a:off x="763835" y="822762"/>
              <a:ext cx="247496" cy="568817"/>
              <a:chOff x="0" y="0"/>
              <a:chExt cx="247494" cy="568815"/>
            </a:xfrm>
          </p:grpSpPr>
          <p:grpSp>
            <p:nvGrpSpPr>
              <p:cNvPr id="1338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3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1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3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49" name="Group"/>
            <p:cNvGrpSpPr/>
            <p:nvPr/>
          </p:nvGrpSpPr>
          <p:grpSpPr>
            <a:xfrm>
              <a:off x="5452557" y="823917"/>
              <a:ext cx="247496" cy="568817"/>
              <a:chOff x="0" y="0"/>
              <a:chExt cx="247494" cy="568815"/>
            </a:xfrm>
          </p:grpSpPr>
          <p:grpSp>
            <p:nvGrpSpPr>
              <p:cNvPr id="1345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4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48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4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4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56" name="Group"/>
            <p:cNvGrpSpPr/>
            <p:nvPr/>
          </p:nvGrpSpPr>
          <p:grpSpPr>
            <a:xfrm>
              <a:off x="5831841" y="823917"/>
              <a:ext cx="247496" cy="568817"/>
              <a:chOff x="0" y="0"/>
              <a:chExt cx="247494" cy="568815"/>
            </a:xfrm>
          </p:grpSpPr>
          <p:grpSp>
            <p:nvGrpSpPr>
              <p:cNvPr id="1352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1350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1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355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135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5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sp>
          <p:nvSpPr>
            <p:cNvPr id="1357" name="SYSTEM LIBRARY"/>
            <p:cNvSpPr txBox="1"/>
            <p:nvPr/>
          </p:nvSpPr>
          <p:spPr>
            <a:xfrm>
              <a:off x="1194380" y="184182"/>
              <a:ext cx="4095910" cy="479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 spc="637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SYSTEM LIBRARY</a:t>
              </a:r>
            </a:p>
          </p:txBody>
        </p:sp>
      </p:grpSp>
      <p:grpSp>
        <p:nvGrpSpPr>
          <p:cNvPr id="1370" name="Group"/>
          <p:cNvGrpSpPr/>
          <p:nvPr/>
        </p:nvGrpSpPr>
        <p:grpSpPr>
          <a:xfrm>
            <a:off x="11734406" y="10009525"/>
            <a:ext cx="1572382" cy="1145123"/>
            <a:chOff x="0" y="0"/>
            <a:chExt cx="1572380" cy="1145121"/>
          </a:xfrm>
        </p:grpSpPr>
        <p:grpSp>
          <p:nvGrpSpPr>
            <p:cNvPr id="1368" name="Group"/>
            <p:cNvGrpSpPr/>
            <p:nvPr/>
          </p:nvGrpSpPr>
          <p:grpSpPr>
            <a:xfrm>
              <a:off x="91277" y="-1"/>
              <a:ext cx="1481104" cy="1145123"/>
              <a:chOff x="0" y="0"/>
              <a:chExt cx="1481103" cy="1145121"/>
            </a:xfrm>
          </p:grpSpPr>
          <p:sp>
            <p:nvSpPr>
              <p:cNvPr id="1359" name="Rectangle"/>
              <p:cNvSpPr/>
              <p:nvPr/>
            </p:nvSpPr>
            <p:spPr>
              <a:xfrm>
                <a:off x="241498" y="4684"/>
                <a:ext cx="1239606" cy="94210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0" name="Rectangle"/>
              <p:cNvSpPr/>
              <p:nvPr/>
            </p:nvSpPr>
            <p:spPr>
              <a:xfrm>
                <a:off x="229102" y="203021"/>
                <a:ext cx="1239606" cy="743764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1" name="Rectangle"/>
              <p:cNvSpPr/>
              <p:nvPr/>
            </p:nvSpPr>
            <p:spPr>
              <a:xfrm rot="19050000">
                <a:off x="62345" y="68161"/>
                <a:ext cx="322298" cy="30990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2" name="Triangle"/>
              <p:cNvSpPr/>
              <p:nvPr/>
            </p:nvSpPr>
            <p:spPr>
              <a:xfrm rot="10800000" flipH="1">
                <a:off x="1233182" y="946784"/>
                <a:ext cx="235526" cy="198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3" name="Rectangle"/>
              <p:cNvSpPr/>
              <p:nvPr/>
            </p:nvSpPr>
            <p:spPr>
              <a:xfrm>
                <a:off x="5974" y="203021"/>
                <a:ext cx="1239605" cy="94210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4" name="Triangle"/>
              <p:cNvSpPr/>
              <p:nvPr/>
            </p:nvSpPr>
            <p:spPr>
              <a:xfrm rot="16200000" flipH="1">
                <a:off x="600984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5" name="Triangle"/>
              <p:cNvSpPr/>
              <p:nvPr/>
            </p:nvSpPr>
            <p:spPr>
              <a:xfrm rot="5400000">
                <a:off x="-229551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6" name="Triangle"/>
              <p:cNvSpPr/>
              <p:nvPr/>
            </p:nvSpPr>
            <p:spPr>
              <a:xfrm rot="10800000" flipH="1">
                <a:off x="5974" y="203021"/>
                <a:ext cx="1239605" cy="743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7" name="Triangle"/>
              <p:cNvSpPr/>
              <p:nvPr/>
            </p:nvSpPr>
            <p:spPr>
              <a:xfrm flipH="1">
                <a:off x="1233182" y="29477"/>
                <a:ext cx="235526" cy="198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69" name="dplyr…"/>
            <p:cNvSpPr txBox="1"/>
            <p:nvPr/>
          </p:nvSpPr>
          <p:spPr>
            <a:xfrm>
              <a:off x="-1" y="87846"/>
              <a:ext cx="1435736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dplyr</a:t>
              </a:r>
            </a:p>
            <a:p>
              <a:pPr>
                <a:defRPr sz="2800" b="1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0.4</a:t>
              </a:r>
            </a:p>
          </p:txBody>
        </p:sp>
      </p:grpSp>
      <p:pic>
        <p:nvPicPr>
          <p:cNvPr id="1371" name="Git-logo.svg.png" descr="Git-logo.svg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217011" y="10650515"/>
            <a:ext cx="1572382" cy="657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76" name="Group"/>
          <p:cNvGrpSpPr/>
          <p:nvPr/>
        </p:nvGrpSpPr>
        <p:grpSpPr>
          <a:xfrm>
            <a:off x="7789318" y="10508736"/>
            <a:ext cx="1524348" cy="1232328"/>
            <a:chOff x="0" y="0"/>
            <a:chExt cx="1524346" cy="1232326"/>
          </a:xfrm>
        </p:grpSpPr>
        <p:grpSp>
          <p:nvGrpSpPr>
            <p:cNvPr id="1374" name="Group"/>
            <p:cNvGrpSpPr/>
            <p:nvPr/>
          </p:nvGrpSpPr>
          <p:grpSpPr>
            <a:xfrm>
              <a:off x="342688" y="-1"/>
              <a:ext cx="1181659" cy="1232328"/>
              <a:chOff x="0" y="0"/>
              <a:chExt cx="1181658" cy="1232326"/>
            </a:xfrm>
          </p:grpSpPr>
          <p:pic>
            <p:nvPicPr>
              <p:cNvPr id="1372" name="Image" descr="Image"/>
              <p:cNvPicPr>
                <a:picLocks noChangeAspect="1"/>
              </p:cNvPicPr>
              <p:nvPr/>
            </p:nvPicPr>
            <p:blipFill>
              <a:blip r:embed="rId51"/>
              <a:srcRect l="20018" t="29669" r="22401"/>
              <a:stretch>
                <a:fillRect/>
              </a:stretch>
            </p:blipFill>
            <p:spPr>
              <a:xfrm>
                <a:off x="0" y="0"/>
                <a:ext cx="1181641" cy="96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3" name="Image" descr="Image"/>
              <p:cNvPicPr>
                <a:picLocks noChangeAspect="1"/>
              </p:cNvPicPr>
              <p:nvPr/>
            </p:nvPicPr>
            <p:blipFill>
              <a:blip r:embed="rId51"/>
              <a:srcRect l="22401" t="4264" r="22401" b="71316"/>
              <a:stretch>
                <a:fillRect/>
              </a:stretch>
            </p:blipFill>
            <p:spPr>
              <a:xfrm>
                <a:off x="48934" y="898245"/>
                <a:ext cx="1132725" cy="334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75" name="+"/>
            <p:cNvSpPr txBox="1"/>
            <p:nvPr/>
          </p:nvSpPr>
          <p:spPr>
            <a:xfrm>
              <a:off x="0" y="468802"/>
              <a:ext cx="159969" cy="294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800" b="1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377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9090696" y="11426180"/>
            <a:ext cx="1455787" cy="145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Image" descr="Image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617966" y="10436338"/>
            <a:ext cx="1085610" cy="108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2" name="Group"/>
          <p:cNvGrpSpPr/>
          <p:nvPr/>
        </p:nvGrpSpPr>
        <p:grpSpPr>
          <a:xfrm>
            <a:off x="6473935" y="11958630"/>
            <a:ext cx="1231901" cy="1468020"/>
            <a:chOff x="30795" y="0"/>
            <a:chExt cx="1231900" cy="1468019"/>
          </a:xfrm>
        </p:grpSpPr>
        <p:sp>
          <p:nvSpPr>
            <p:cNvPr id="1379" name="Rectangle"/>
            <p:cNvSpPr/>
            <p:nvPr/>
          </p:nvSpPr>
          <p:spPr>
            <a:xfrm>
              <a:off x="314451" y="475996"/>
              <a:ext cx="308665" cy="754282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0" name="Rectangle"/>
            <p:cNvSpPr/>
            <p:nvPr/>
          </p:nvSpPr>
          <p:spPr>
            <a:xfrm>
              <a:off x="615150" y="488132"/>
              <a:ext cx="332937" cy="7542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1" name="web-logos.png" descr="web-logos.png"/>
            <p:cNvPicPr>
              <a:picLocks noChangeAspect="1"/>
            </p:cNvPicPr>
            <p:nvPr/>
          </p:nvPicPr>
          <p:blipFill>
            <a:blip r:embed="rId54"/>
            <a:srcRect l="68213"/>
            <a:stretch>
              <a:fillRect/>
            </a:stretch>
          </p:blipFill>
          <p:spPr>
            <a:xfrm>
              <a:off x="30795" y="0"/>
              <a:ext cx="1231901" cy="1468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6" name="Group"/>
          <p:cNvGrpSpPr/>
          <p:nvPr/>
        </p:nvGrpSpPr>
        <p:grpSpPr>
          <a:xfrm>
            <a:off x="8060797" y="11958679"/>
            <a:ext cx="1231901" cy="1432217"/>
            <a:chOff x="0" y="0"/>
            <a:chExt cx="1231900" cy="1432216"/>
          </a:xfrm>
        </p:grpSpPr>
        <p:sp>
          <p:nvSpPr>
            <p:cNvPr id="1383" name="Rectangle"/>
            <p:cNvSpPr/>
            <p:nvPr/>
          </p:nvSpPr>
          <p:spPr>
            <a:xfrm>
              <a:off x="311169" y="476261"/>
              <a:ext cx="301159" cy="73594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384" name="Rectangle"/>
            <p:cNvSpPr/>
            <p:nvPr/>
          </p:nvSpPr>
          <p:spPr>
            <a:xfrm>
              <a:off x="628237" y="476261"/>
              <a:ext cx="324841" cy="735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385" name="web-logos.png" descr="web-logos.png"/>
            <p:cNvPicPr>
              <a:picLocks noChangeAspect="1"/>
            </p:cNvPicPr>
            <p:nvPr/>
          </p:nvPicPr>
          <p:blipFill>
            <a:blip r:embed="rId54"/>
            <a:srcRect l="33709" r="33709"/>
            <a:stretch>
              <a:fillRect/>
            </a:stretch>
          </p:blipFill>
          <p:spPr>
            <a:xfrm>
              <a:off x="0" y="0"/>
              <a:ext cx="1231900" cy="143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87" name="RStudio-Logo-Blue-Gradient.png" descr="RStudio-Logo-Blue-Gradient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0947961" y="12424911"/>
            <a:ext cx="3174991" cy="111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noun_271662.png" descr="noun_271662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9069991" y="175136"/>
            <a:ext cx="1254415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noun_271646.png" descr="noun_271646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0794237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noun_446960.png" descr="noun_446960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2518484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99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1" animBg="1" advAuto="0"/>
      <p:bldP spid="1376" grpId="2" animBg="1" advAuto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afeCom_server.png" descr="SafeCom_ser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42" y="2268261"/>
            <a:ext cx="2555111" cy="27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Hardware"/>
          <p:cNvSpPr txBox="1"/>
          <p:nvPr/>
        </p:nvSpPr>
        <p:spPr>
          <a:xfrm>
            <a:off x="1366727" y="1004289"/>
            <a:ext cx="3326614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Hardware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2" y="2598350"/>
            <a:ext cx="2064101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8" y="6185674"/>
            <a:ext cx="1554249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649" y="4471209"/>
            <a:ext cx="2837897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12" y="81226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245" y="6721374"/>
            <a:ext cx="178270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RStudio_Hex_devtools.png" descr="RStudio_Hex_devtool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7143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0" name="RStudio_Hex_ggplot2.png" descr="RStudio_Hex_ggplot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4671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1" name="RStudio_Hex_knitr.png" descr="RStudio_Hex_knit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32812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RStudio_Hex_pipe.png" descr="RStudio_Hex_pip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4556" y="6363467"/>
            <a:ext cx="1538185" cy="178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RStudio_Hex_rmarkdown.png" descr="RStudio_Hex_rmarkdow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9437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3741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RStudio_Hex_tidyr.png" descr="RStudio_Hex_tidy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25174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RStudio_Hex_dplyr.png" descr="RStudio_Hex_dply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24356" y="357660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RStudio_Hex_lubridate.png" descr="RStudio_Hex_lubridat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39750" y="4975270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RStudio_Hex_packrat.png" descr="RStudio_Hex_packra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48280" y="6363299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RStudio_Hex_readr.png" descr="RStudio_Hex_read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33741" y="7755529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RStudio_Hex_stringr.png" descr="RStudio_Hex_string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00432" y="636346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1" name="RStudio_Hex_shiny.png" descr="RStudio_Hex_shin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04739" y="2198660"/>
            <a:ext cx="1538185" cy="17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Packages"/>
          <p:cNvSpPr txBox="1"/>
          <p:nvPr/>
        </p:nvSpPr>
        <p:spPr>
          <a:xfrm>
            <a:off x="13211471" y="1004289"/>
            <a:ext cx="313288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Packages</a:t>
            </a:r>
          </a:p>
        </p:txBody>
      </p:sp>
      <p:pic>
        <p:nvPicPr>
          <p:cNvPr id="1413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9551" y="3791098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45118" y="6715281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92864" y="5279133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06747" y="5334159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7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6289" y="5277654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Image" descr="Imag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19653" y="3806861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9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21646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0" name="Image" descr="Imag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97421" y="2186096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Image" descr="Imag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45871" y="2280999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Image" descr="Imag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5636" y="6787460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Image" descr="Image"/>
          <p:cNvPicPr>
            <a:picLocks noChangeAspect="1"/>
          </p:cNvPicPr>
          <p:nvPr/>
        </p:nvPicPr>
        <p:blipFill>
          <a:blip r:embed="rId30"/>
          <a:srcRect l="9914" r="18345" b="33354"/>
          <a:stretch>
            <a:fillRect/>
          </a:stretch>
        </p:blipFill>
        <p:spPr>
          <a:xfrm>
            <a:off x="9668218" y="6797333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Image" descr="Image"/>
          <p:cNvPicPr>
            <a:picLocks noChangeAspect="1"/>
          </p:cNvPicPr>
          <p:nvPr/>
        </p:nvPicPr>
        <p:blipFill>
          <a:blip r:embed="rId31"/>
          <a:srcRect r="81208" b="19866"/>
          <a:stretch>
            <a:fillRect/>
          </a:stretch>
        </p:blipFill>
        <p:spPr>
          <a:xfrm>
            <a:off x="9875387" y="8407526"/>
            <a:ext cx="635879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Image" descr="Imag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90430" y="8270788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Image" descr="Imag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81812" y="8254769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" descr="Imag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67453" y="3912178"/>
            <a:ext cx="936626" cy="93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oftware"/>
          <p:cNvSpPr txBox="1"/>
          <p:nvPr/>
        </p:nvSpPr>
        <p:spPr>
          <a:xfrm>
            <a:off x="7106813" y="1004289"/>
            <a:ext cx="305554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Software</a:t>
            </a:r>
          </a:p>
        </p:txBody>
      </p:sp>
      <p:pic>
        <p:nvPicPr>
          <p:cNvPr id="1429" name="cloud-app-icon1.png" descr="cloud-app-icon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558503" y="2342446"/>
            <a:ext cx="1410445" cy="1410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Image" descr="Imag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585874" y="8815316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63857" y="8815316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" descr="Imag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898258" y="5561510"/>
            <a:ext cx="730935" cy="73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Image" descr="Imag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0960103" y="6633185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4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92482" y="4041118"/>
            <a:ext cx="1122954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5" name="Image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188805" y="7692649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Image" descr="Imag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676832" y="2440194"/>
            <a:ext cx="1554248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7" name="Image" descr="Imag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795413" y="4068786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0" name="Group"/>
          <p:cNvGrpSpPr/>
          <p:nvPr/>
        </p:nvGrpSpPr>
        <p:grpSpPr>
          <a:xfrm>
            <a:off x="18909175" y="2164848"/>
            <a:ext cx="1321198" cy="1321198"/>
            <a:chOff x="0" y="0"/>
            <a:chExt cx="1321196" cy="1321196"/>
          </a:xfrm>
        </p:grpSpPr>
        <p:pic>
          <p:nvPicPr>
            <p:cNvPr id="1438" name="Image" descr="Image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39" name="Image" descr="Image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9026968" y="6981276"/>
            <a:ext cx="1085610" cy="108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2" name="Image" descr="Image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960103" y="5433124"/>
            <a:ext cx="987706" cy="987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Image" descr="Image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909176" y="5266379"/>
            <a:ext cx="1321341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" descr="Image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080610" y="4068955"/>
            <a:ext cx="978326" cy="936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Architecture"/>
          <p:cNvSpPr txBox="1"/>
          <p:nvPr/>
        </p:nvSpPr>
        <p:spPr>
          <a:xfrm>
            <a:off x="19276026" y="1004289"/>
            <a:ext cx="414497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Architecture</a:t>
            </a:r>
          </a:p>
        </p:txBody>
      </p:sp>
      <p:pic>
        <p:nvPicPr>
          <p:cNvPr id="1446" name="Markdown-logo.png" descr="Markdown-logo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34587" y="10270045"/>
            <a:ext cx="1589919" cy="978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0" name="Group"/>
          <p:cNvGrpSpPr/>
          <p:nvPr/>
        </p:nvGrpSpPr>
        <p:grpSpPr>
          <a:xfrm>
            <a:off x="8054335" y="9807363"/>
            <a:ext cx="1321362" cy="1536226"/>
            <a:chOff x="0" y="0"/>
            <a:chExt cx="1321361" cy="1536225"/>
          </a:xfrm>
        </p:grpSpPr>
        <p:sp>
          <p:nvSpPr>
            <p:cNvPr id="1447" name="Rectangle"/>
            <p:cNvSpPr/>
            <p:nvPr/>
          </p:nvSpPr>
          <p:spPr>
            <a:xfrm>
              <a:off x="329061" y="4981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48" name="Rectangle"/>
            <p:cNvSpPr/>
            <p:nvPr/>
          </p:nvSpPr>
          <p:spPr>
            <a:xfrm>
              <a:off x="643730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49" name="web-logos.png" descr="web-logos.png"/>
            <p:cNvPicPr>
              <a:picLocks noChangeAspect="1"/>
            </p:cNvPicPr>
            <p:nvPr/>
          </p:nvPicPr>
          <p:blipFill>
            <a:blip r:embed="rId51"/>
            <a:srcRect l="67419"/>
            <a:stretch>
              <a:fillRect/>
            </a:stretch>
          </p:blipFill>
          <p:spPr>
            <a:xfrm>
              <a:off x="0" y="0"/>
              <a:ext cx="1321362" cy="1536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54" name="Group"/>
          <p:cNvGrpSpPr/>
          <p:nvPr/>
        </p:nvGrpSpPr>
        <p:grpSpPr>
          <a:xfrm>
            <a:off x="6375116" y="9807363"/>
            <a:ext cx="1321267" cy="1536115"/>
            <a:chOff x="0" y="0"/>
            <a:chExt cx="1321265" cy="1536113"/>
          </a:xfrm>
        </p:grpSpPr>
        <p:sp>
          <p:nvSpPr>
            <p:cNvPr id="1451" name="Rectangle"/>
            <p:cNvSpPr/>
            <p:nvPr/>
          </p:nvSpPr>
          <p:spPr>
            <a:xfrm>
              <a:off x="333742" y="510811"/>
              <a:ext cx="323006" cy="789328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452" name="Rectangle"/>
            <p:cNvSpPr/>
            <p:nvPr/>
          </p:nvSpPr>
          <p:spPr>
            <a:xfrm>
              <a:off x="673811" y="510811"/>
              <a:ext cx="348406" cy="7893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453" name="web-logos.png" descr="web-logos.png"/>
            <p:cNvPicPr>
              <a:picLocks noChangeAspect="1"/>
            </p:cNvPicPr>
            <p:nvPr/>
          </p:nvPicPr>
          <p:blipFill>
            <a:blip r:embed="rId51"/>
            <a:srcRect l="33709" r="33709"/>
            <a:stretch>
              <a:fillRect/>
            </a:stretch>
          </p:blipFill>
          <p:spPr>
            <a:xfrm>
              <a:off x="0" y="0"/>
              <a:ext cx="1321266" cy="1536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5" name=""/>
          <p:cNvSpPr txBox="1"/>
          <p:nvPr/>
        </p:nvSpPr>
        <p:spPr>
          <a:xfrm>
            <a:off x="19218919" y="10715817"/>
            <a:ext cx="126436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9000"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</a:t>
            </a:r>
          </a:p>
        </p:txBody>
      </p:sp>
      <p:pic>
        <p:nvPicPr>
          <p:cNvPr id="1456" name="Image" descr="Image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4257627" y="9879477"/>
            <a:ext cx="3276878" cy="330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8" name="Group"/>
          <p:cNvGrpSpPr/>
          <p:nvPr/>
        </p:nvGrpSpPr>
        <p:grpSpPr>
          <a:xfrm>
            <a:off x="3213940" y="12176259"/>
            <a:ext cx="1575315" cy="1147259"/>
            <a:chOff x="0" y="0"/>
            <a:chExt cx="1575314" cy="1147257"/>
          </a:xfrm>
        </p:grpSpPr>
        <p:grpSp>
          <p:nvGrpSpPr>
            <p:cNvPr id="1466" name="Group"/>
            <p:cNvGrpSpPr/>
            <p:nvPr/>
          </p:nvGrpSpPr>
          <p:grpSpPr>
            <a:xfrm>
              <a:off x="91447" y="0"/>
              <a:ext cx="1483868" cy="1147258"/>
              <a:chOff x="0" y="0"/>
              <a:chExt cx="1483866" cy="1147257"/>
            </a:xfrm>
          </p:grpSpPr>
          <p:sp>
            <p:nvSpPr>
              <p:cNvPr id="1457" name="Rectangle"/>
              <p:cNvSpPr/>
              <p:nvPr/>
            </p:nvSpPr>
            <p:spPr>
              <a:xfrm>
                <a:off x="241949" y="4693"/>
                <a:ext cx="1241918" cy="943858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8" name="Rectangle"/>
              <p:cNvSpPr/>
              <p:nvPr/>
            </p:nvSpPr>
            <p:spPr>
              <a:xfrm>
                <a:off x="229530" y="203400"/>
                <a:ext cx="1241918" cy="74515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9" name="Rectangle"/>
              <p:cNvSpPr/>
              <p:nvPr/>
            </p:nvSpPr>
            <p:spPr>
              <a:xfrm rot="19050000">
                <a:off x="62462" y="68288"/>
                <a:ext cx="322899" cy="310480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0" name="Triangle"/>
              <p:cNvSpPr/>
              <p:nvPr/>
            </p:nvSpPr>
            <p:spPr>
              <a:xfrm rot="10800000" flipH="1">
                <a:off x="1235483" y="948550"/>
                <a:ext cx="235965" cy="198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1" name="Rectangle"/>
              <p:cNvSpPr/>
              <p:nvPr/>
            </p:nvSpPr>
            <p:spPr>
              <a:xfrm>
                <a:off x="5985" y="203400"/>
                <a:ext cx="1241918" cy="94385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2" name="Triangle"/>
              <p:cNvSpPr/>
              <p:nvPr/>
            </p:nvSpPr>
            <p:spPr>
              <a:xfrm rot="16200000" flipH="1">
                <a:off x="602105" y="464203"/>
                <a:ext cx="881762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3" name="Triangle"/>
              <p:cNvSpPr/>
              <p:nvPr/>
            </p:nvSpPr>
            <p:spPr>
              <a:xfrm rot="5400000">
                <a:off x="-229980" y="464203"/>
                <a:ext cx="881763" cy="409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4" name="Triangle"/>
              <p:cNvSpPr/>
              <p:nvPr/>
            </p:nvSpPr>
            <p:spPr>
              <a:xfrm rot="10800000" flipH="1">
                <a:off x="5985" y="203400"/>
                <a:ext cx="1241918" cy="745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5" name="Triangle"/>
              <p:cNvSpPr/>
              <p:nvPr/>
            </p:nvSpPr>
            <p:spPr>
              <a:xfrm flipH="1">
                <a:off x="1235483" y="29532"/>
                <a:ext cx="235965" cy="198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467" name="rvest"/>
            <p:cNvSpPr txBox="1"/>
            <p:nvPr/>
          </p:nvSpPr>
          <p:spPr>
            <a:xfrm>
              <a:off x="-1" y="88010"/>
              <a:ext cx="1438415" cy="1059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rvest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rcRect r="2080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7-07-20 at 1.54.14 PM.png" descr="Screen Shot 2017-07-20 at 1.54.14 PM.png"/>
          <p:cNvPicPr>
            <a:picLocks noChangeAspect="1"/>
          </p:cNvPicPr>
          <p:nvPr/>
        </p:nvPicPr>
        <p:blipFill>
          <a:blip r:embed="rId3"/>
          <a:srcRect l="50939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df-tidyr.pdf" descr="pdf-tid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table1$cases / table1$population -&gt; table1$rate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table1$cases / table1$population -&gt; table1$rate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703293" y="3253492"/>
            <a:ext cx="8537999" cy="4918045"/>
            <a:chOff x="0" y="-38100"/>
            <a:chExt cx="8537997" cy="4918043"/>
          </a:xfrm>
        </p:grpSpPr>
        <p:sp>
          <p:nvSpPr>
            <p:cNvPr id="329" name="Arrow"/>
            <p:cNvSpPr/>
            <p:nvPr/>
          </p:nvSpPr>
          <p:spPr>
            <a:xfrm>
              <a:off x="0" y="-3810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0" name="Arrow"/>
            <p:cNvSpPr/>
            <p:nvPr/>
          </p:nvSpPr>
          <p:spPr>
            <a:xfrm>
              <a:off x="7420" y="8234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Arrow"/>
            <p:cNvSpPr/>
            <p:nvPr/>
          </p:nvSpPr>
          <p:spPr>
            <a:xfrm>
              <a:off x="0" y="16849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Arrow"/>
            <p:cNvSpPr/>
            <p:nvPr/>
          </p:nvSpPr>
          <p:spPr>
            <a:xfrm>
              <a:off x="7420" y="25464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Arrow"/>
            <p:cNvSpPr/>
            <p:nvPr/>
          </p:nvSpPr>
          <p:spPr>
            <a:xfrm>
              <a:off x="7420" y="34080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Arrow"/>
            <p:cNvSpPr/>
            <p:nvPr/>
          </p:nvSpPr>
          <p:spPr>
            <a:xfrm>
              <a:off x="0" y="42695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10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35" grpId="1" animBg="1" advAuto="0"/>
      <p:bldP spid="335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/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6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70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71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72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73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74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75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376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377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378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379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380" name="Communicate Results"/>
          <p:cNvSpPr/>
          <p:nvPr/>
        </p:nvSpPr>
        <p:spPr>
          <a:xfrm>
            <a:off x="10577403" y="11087368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002412" y="7501254"/>
            <a:ext cx="94898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018" y="18321"/>
                  <a:pt x="11436" y="14951"/>
                  <a:pt x="7890" y="11515"/>
                </a:cubicBezTo>
                <a:cubicBezTo>
                  <a:pt x="3985" y="7733"/>
                  <a:pt x="1347" y="388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6712274" y="11100315"/>
            <a:ext cx="517223" cy="30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7156" y="17637"/>
                  <a:pt x="12779" y="13453"/>
                  <a:pt x="8476" y="9053"/>
                </a:cubicBezTo>
                <a:cubicBezTo>
                  <a:pt x="5617" y="6129"/>
                  <a:pt x="2791" y="311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10201922" y="12369486"/>
            <a:ext cx="634376" cy="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290" y="19668"/>
                  <a:pt x="14987" y="17115"/>
                  <a:pt x="11697" y="13945"/>
                </a:cubicBezTo>
                <a:cubicBezTo>
                  <a:pt x="7778" y="10169"/>
                  <a:pt x="3877" y="551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>
            <a:off x="13725042" y="12352938"/>
            <a:ext cx="494887" cy="8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53" y="5268"/>
                  <a:pt x="14671" y="9686"/>
                  <a:pt x="11163" y="13243"/>
                </a:cubicBezTo>
                <a:cubicBezTo>
                  <a:pt x="7464" y="16993"/>
                  <a:pt x="3740" y="19781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>
            <a:off x="4045417" y="5554995"/>
            <a:ext cx="125505" cy="47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63" y="19552"/>
                  <a:pt x="3377" y="17508"/>
                  <a:pt x="5142" y="15466"/>
                </a:cubicBezTo>
                <a:cubicBezTo>
                  <a:pt x="7271" y="13005"/>
                  <a:pt x="9475" y="10547"/>
                  <a:pt x="11987" y="8112"/>
                </a:cubicBezTo>
                <a:cubicBezTo>
                  <a:pt x="14808" y="5376"/>
                  <a:pt x="18014" y="2671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Line"/>
          <p:cNvSpPr/>
          <p:nvPr/>
        </p:nvSpPr>
        <p:spPr>
          <a:xfrm>
            <a:off x="4961314" y="3712284"/>
            <a:ext cx="364374" cy="4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04" y="19873"/>
                  <a:pt x="3039" y="18166"/>
                  <a:pt x="4603" y="16480"/>
                </a:cubicBezTo>
                <a:cubicBezTo>
                  <a:pt x="9937" y="10730"/>
                  <a:pt x="15611" y="522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10174664" y="1265103"/>
            <a:ext cx="497873" cy="7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56" y="16674"/>
                  <a:pt x="8323" y="12182"/>
                  <a:pt x="12502" y="8127"/>
                </a:cubicBezTo>
                <a:cubicBezTo>
                  <a:pt x="15529" y="5188"/>
                  <a:pt x="18562" y="247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13568737" y="1262694"/>
            <a:ext cx="463755" cy="4854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18947187" y="3596985"/>
            <a:ext cx="380957" cy="41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07" y="2100"/>
                  <a:pt x="5316" y="4304"/>
                  <a:pt x="7822" y="6606"/>
                </a:cubicBezTo>
                <a:cubicBezTo>
                  <a:pt x="12865" y="11238"/>
                  <a:pt x="17474" y="16254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20156862" y="5381959"/>
            <a:ext cx="153262" cy="49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33" y="2699"/>
                  <a:pt x="6325" y="5438"/>
                  <a:pt x="8967" y="8210"/>
                </a:cubicBezTo>
                <a:cubicBezTo>
                  <a:pt x="11213" y="10565"/>
                  <a:pt x="13205" y="12943"/>
                  <a:pt x="15373" y="15306"/>
                </a:cubicBezTo>
                <a:cubicBezTo>
                  <a:pt x="17309" y="17417"/>
                  <a:pt x="19386" y="1951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20327159" y="7303830"/>
            <a:ext cx="86204" cy="47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88" y="2896"/>
                  <a:pt x="17071" y="5783"/>
                  <a:pt x="14350" y="8662"/>
                </a:cubicBezTo>
                <a:cubicBezTo>
                  <a:pt x="10252" y="12999"/>
                  <a:pt x="5467" y="17314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>
            <a:off x="19428274" y="9143013"/>
            <a:ext cx="302464" cy="4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135" y="3128"/>
                  <a:pt x="16478" y="6180"/>
                  <a:pt x="13637" y="9147"/>
                </a:cubicBezTo>
                <a:cubicBezTo>
                  <a:pt x="9472" y="13496"/>
                  <a:pt x="4917" y="1765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7197680" y="2104952"/>
            <a:ext cx="461646" cy="236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44" y="19387"/>
                  <a:pt x="4099" y="17212"/>
                  <a:pt x="6165" y="15075"/>
                </a:cubicBezTo>
                <a:cubicBezTo>
                  <a:pt x="11249" y="9815"/>
                  <a:pt x="16395" y="478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16573943" y="2034219"/>
            <a:ext cx="453454" cy="21828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17091758" y="10916548"/>
            <a:ext cx="850189" cy="51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624" y="3144"/>
                  <a:pt x="15629" y="6237"/>
                  <a:pt x="12615" y="9278"/>
                </a:cubicBezTo>
                <a:cubicBezTo>
                  <a:pt x="8446" y="13485"/>
                  <a:pt x="4240" y="17592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4762849" y="9315481"/>
            <a:ext cx="291774" cy="39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444" y="19031"/>
                  <a:pt x="15423" y="16370"/>
                  <a:pt x="12544" y="13624"/>
                </a:cubicBezTo>
                <a:cubicBezTo>
                  <a:pt x="7991" y="9280"/>
                  <a:pt x="3802" y="4730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Deploy app or publish paper"/>
          <p:cNvSpPr/>
          <p:nvPr/>
        </p:nvSpPr>
        <p:spPr>
          <a:xfrm>
            <a:off x="3287208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99" name="Build app or write paper"/>
          <p:cNvSpPr/>
          <p:nvPr/>
        </p:nvSpPr>
        <p:spPr>
          <a:xfrm>
            <a:off x="4959173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400" name="Write code to apply a modeling algorithm."/>
          <p:cNvSpPr/>
          <p:nvPr/>
        </p:nvSpPr>
        <p:spPr>
          <a:xfrm>
            <a:off x="18401079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401" name="Transform the data. Do feature engineering."/>
          <p:cNvSpPr/>
          <p:nvPr/>
        </p:nvSpPr>
        <p:spPr>
          <a:xfrm>
            <a:off x="18401079" y="4114888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402" name="Visualize the data and/or results"/>
          <p:cNvSpPr/>
          <p:nvPr/>
        </p:nvSpPr>
        <p:spPr>
          <a:xfrm>
            <a:off x="14181618" y="11183496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403" name="Tidy data into useable form"/>
          <p:cNvSpPr/>
          <p:nvPr/>
        </p:nvSpPr>
        <p:spPr>
          <a:xfrm>
            <a:off x="10801350" y="42760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404" name="Import data into software"/>
          <p:cNvSpPr/>
          <p:nvPr/>
        </p:nvSpPr>
        <p:spPr>
          <a:xfrm>
            <a:off x="7421081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405" name="Form Hypothesis"/>
          <p:cNvSpPr/>
          <p:nvPr/>
        </p:nvSpPr>
        <p:spPr>
          <a:xfrm>
            <a:off x="2328394" y="6022393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406" name="Design Experiment"/>
          <p:cNvSpPr/>
          <p:nvPr/>
        </p:nvSpPr>
        <p:spPr>
          <a:xfrm>
            <a:off x="3286740" y="4114671"/>
            <a:ext cx="2782236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407" name="Collect…"/>
          <p:cNvSpPr/>
          <p:nvPr/>
        </p:nvSpPr>
        <p:spPr>
          <a:xfrm>
            <a:off x="4958705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408" name="Explore or Test"/>
          <p:cNvSpPr/>
          <p:nvPr/>
        </p:nvSpPr>
        <p:spPr>
          <a:xfrm>
            <a:off x="16635438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409" name="Communicate Results"/>
          <p:cNvSpPr/>
          <p:nvPr/>
        </p:nvSpPr>
        <p:spPr>
          <a:xfrm>
            <a:off x="7208047" y="1118327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400"/>
              <a:t>Communicate</a:t>
            </a:r>
            <a:r>
              <a:t> Results</a:t>
            </a:r>
          </a:p>
        </p:txBody>
      </p:sp>
      <p:sp>
        <p:nvSpPr>
          <p:cNvPr id="410" name="Munge data"/>
          <p:cNvSpPr/>
          <p:nvPr/>
        </p:nvSpPr>
        <p:spPr>
          <a:xfrm>
            <a:off x="19466190" y="6022610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1" name="Munge data"/>
          <p:cNvSpPr/>
          <p:nvPr/>
        </p:nvSpPr>
        <p:spPr>
          <a:xfrm>
            <a:off x="16635907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2" name="Munge data"/>
          <p:cNvSpPr/>
          <p:nvPr/>
        </p:nvSpPr>
        <p:spPr>
          <a:xfrm>
            <a:off x="10801350" y="1173777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3" name="Munge data"/>
          <p:cNvSpPr/>
          <p:nvPr/>
        </p:nvSpPr>
        <p:spPr>
          <a:xfrm>
            <a:off x="14181618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417" name="Tidy functions all expect and return the same data structure, known as tidy data:…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data frame</a:t>
            </a:r>
            <a:r>
              <a:t> that contains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</a:t>
            </a:r>
            <a:r>
              <a:t> in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</a:t>
            </a:r>
            <a:r>
              <a:t> and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90B2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cases</a:t>
            </a:r>
            <a:r>
              <a:t> in the </a:t>
            </a:r>
            <a:r>
              <a:rPr b="1">
                <a:solidFill>
                  <a:srgbClr val="91B47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rows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pen 03-Tidy-Data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03-Tidy-Data.Rmd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&quot;Data are not just numbers,…"/>
          <p:cNvSpPr txBox="1"/>
          <p:nvPr/>
        </p:nvSpPr>
        <p:spPr>
          <a:xfrm>
            <a:off x="2833687" y="3949699"/>
            <a:ext cx="1871662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9910118" y="3074443"/>
            <a:ext cx="5239265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000" dirty="0" err="1"/>
              <a:t>pivot_longer</a:t>
            </a:r>
            <a:r>
              <a:rPr sz="60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17" name="Rectangle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990987" y="4782783"/>
            <a:ext cx="4077843" cy="5966680"/>
            <a:chOff x="119623" y="0"/>
            <a:chExt cx="4077842" cy="5966678"/>
          </a:xfrm>
        </p:grpSpPr>
        <p:sp>
          <p:nvSpPr>
            <p:cNvPr id="220" name="Rectangle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3" name="Rectangle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4133195" y="4782783"/>
            <a:ext cx="6729425" cy="5966680"/>
            <a:chOff x="858838" y="0"/>
            <a:chExt cx="6729424" cy="5966678"/>
          </a:xfrm>
        </p:grpSpPr>
        <p:sp>
          <p:nvSpPr>
            <p:cNvPr id="226" name="Rectangle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2" grpId="2" animBg="1" advAuto="0"/>
      <p:bldP spid="225" grpId="3" animBg="1" advAuto="0"/>
      <p:bldP spid="228" grpId="4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6508637" y="1017308"/>
            <a:ext cx="7587049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names_to</a:t>
            </a:r>
            <a:r>
              <a:rPr lang="en-US" dirty="0"/>
              <a:t> 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former column names</a:t>
            </a:r>
            <a:r>
              <a:rPr lang="en-US" sz="3443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3443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3" name="key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endParaRPr dirty="0">
              <a:solidFill>
                <a:srgbClr val="A6AAA9"/>
              </a:solidFill>
            </a:endParaRPr>
          </a:p>
        </p:txBody>
      </p:sp>
      <p:sp>
        <p:nvSpPr>
          <p:cNvPr id="564" name="value (former cells)"/>
          <p:cNvSpPr txBox="1"/>
          <p:nvPr/>
        </p:nvSpPr>
        <p:spPr>
          <a:xfrm>
            <a:off x="18829165" y="1017308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s_to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68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2690177" y="3081075"/>
            <a:ext cx="191013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cases </a:t>
            </a:r>
            <a:r>
              <a:rPr dirty="0">
                <a:solidFill>
                  <a:srgbClr val="000000"/>
                </a:solidFill>
              </a:rPr>
              <a:t>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</a:t>
            </a:r>
            <a:r>
              <a:rPr lang="en-US" dirty="0"/>
              <a:t>2:4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"year"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"n"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12344163" y="3908565"/>
            <a:ext cx="4210015" cy="5232716"/>
          </a:xfrm>
          <a:custGeom>
            <a:avLst/>
            <a:gdLst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51 h 21600"/>
              <a:gd name="connsiteX10" fmla="*/ 21058 w 21600"/>
              <a:gd name="connsiteY10" fmla="*/ 0 h 21600"/>
              <a:gd name="connsiteX0" fmla="*/ 21058 w 21600"/>
              <a:gd name="connsiteY0" fmla="*/ 0 h 21600"/>
              <a:gd name="connsiteX1" fmla="*/ 19197 w 21600"/>
              <a:gd name="connsiteY1" fmla="*/ 4236 h 21600"/>
              <a:gd name="connsiteX2" fmla="*/ 2228 w 21600"/>
              <a:gd name="connsiteY2" fmla="*/ 4236 h 21600"/>
              <a:gd name="connsiteX3" fmla="*/ 0 w 21600"/>
              <a:gd name="connsiteY3" fmla="*/ 6059 h 21600"/>
              <a:gd name="connsiteX4" fmla="*/ 0 w 21600"/>
              <a:gd name="connsiteY4" fmla="*/ 19776 h 21600"/>
              <a:gd name="connsiteX5" fmla="*/ 2228 w 21600"/>
              <a:gd name="connsiteY5" fmla="*/ 21600 h 21600"/>
              <a:gd name="connsiteX6" fmla="*/ 19372 w 21600"/>
              <a:gd name="connsiteY6" fmla="*/ 21600 h 21600"/>
              <a:gd name="connsiteX7" fmla="*/ 21600 w 21600"/>
              <a:gd name="connsiteY7" fmla="*/ 19776 h 21600"/>
              <a:gd name="connsiteX8" fmla="*/ 21600 w 21600"/>
              <a:gd name="connsiteY8" fmla="*/ 6059 h 21600"/>
              <a:gd name="connsiteX9" fmla="*/ 20542 w 21600"/>
              <a:gd name="connsiteY9" fmla="*/ 4211 h 21600"/>
              <a:gd name="connsiteX10" fmla="*/ 21058 w 21600"/>
              <a:gd name="connsiteY10" fmla="*/ 0 h 21600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6541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9197 w 21600"/>
              <a:gd name="connsiteY1" fmla="*/ 471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20542 w 21600"/>
              <a:gd name="connsiteY9" fmla="*/ 4693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4973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00"/>
              <a:gd name="connsiteY0" fmla="*/ 0 h 22082"/>
              <a:gd name="connsiteX1" fmla="*/ 12668 w 21600"/>
              <a:gd name="connsiteY1" fmla="*/ 4678 h 22082"/>
              <a:gd name="connsiteX2" fmla="*/ 2228 w 21600"/>
              <a:gd name="connsiteY2" fmla="*/ 4718 h 22082"/>
              <a:gd name="connsiteX3" fmla="*/ 0 w 21600"/>
              <a:gd name="connsiteY3" fmla="*/ 6541 h 22082"/>
              <a:gd name="connsiteX4" fmla="*/ 0 w 21600"/>
              <a:gd name="connsiteY4" fmla="*/ 20258 h 22082"/>
              <a:gd name="connsiteX5" fmla="*/ 2228 w 21600"/>
              <a:gd name="connsiteY5" fmla="*/ 22082 h 22082"/>
              <a:gd name="connsiteX6" fmla="*/ 19372 w 21600"/>
              <a:gd name="connsiteY6" fmla="*/ 22082 h 22082"/>
              <a:gd name="connsiteX7" fmla="*/ 21600 w 21600"/>
              <a:gd name="connsiteY7" fmla="*/ 20258 h 22082"/>
              <a:gd name="connsiteX8" fmla="*/ 21600 w 21600"/>
              <a:gd name="connsiteY8" fmla="*/ 5656 h 22082"/>
              <a:gd name="connsiteX9" fmla="*/ 14847 w 21600"/>
              <a:gd name="connsiteY9" fmla="*/ 4452 h 22082"/>
              <a:gd name="connsiteX10" fmla="*/ 13694 w 21600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847 w 21649"/>
              <a:gd name="connsiteY9" fmla="*/ 4452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814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6339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49"/>
              <a:gd name="connsiteY0" fmla="*/ 0 h 22082"/>
              <a:gd name="connsiteX1" fmla="*/ 12668 w 21649"/>
              <a:gd name="connsiteY1" fmla="*/ 4678 h 22082"/>
              <a:gd name="connsiteX2" fmla="*/ 2228 w 21649"/>
              <a:gd name="connsiteY2" fmla="*/ 4718 h 22082"/>
              <a:gd name="connsiteX3" fmla="*/ 0 w 21649"/>
              <a:gd name="connsiteY3" fmla="*/ 6541 h 22082"/>
              <a:gd name="connsiteX4" fmla="*/ 0 w 21649"/>
              <a:gd name="connsiteY4" fmla="*/ 20258 h 22082"/>
              <a:gd name="connsiteX5" fmla="*/ 2228 w 21649"/>
              <a:gd name="connsiteY5" fmla="*/ 22082 h 22082"/>
              <a:gd name="connsiteX6" fmla="*/ 19372 w 21649"/>
              <a:gd name="connsiteY6" fmla="*/ 22082 h 22082"/>
              <a:gd name="connsiteX7" fmla="*/ 21600 w 21649"/>
              <a:gd name="connsiteY7" fmla="*/ 20258 h 22082"/>
              <a:gd name="connsiteX8" fmla="*/ 21649 w 21649"/>
              <a:gd name="connsiteY8" fmla="*/ 7103 h 22082"/>
              <a:gd name="connsiteX9" fmla="*/ 14945 w 21649"/>
              <a:gd name="connsiteY9" fmla="*/ 4693 h 22082"/>
              <a:gd name="connsiteX10" fmla="*/ 13694 w 21649"/>
              <a:gd name="connsiteY10" fmla="*/ 0 h 22082"/>
              <a:gd name="connsiteX0" fmla="*/ 13694 w 21698"/>
              <a:gd name="connsiteY0" fmla="*/ 0 h 22082"/>
              <a:gd name="connsiteX1" fmla="*/ 12668 w 21698"/>
              <a:gd name="connsiteY1" fmla="*/ 4678 h 22082"/>
              <a:gd name="connsiteX2" fmla="*/ 2228 w 21698"/>
              <a:gd name="connsiteY2" fmla="*/ 4718 h 22082"/>
              <a:gd name="connsiteX3" fmla="*/ 0 w 21698"/>
              <a:gd name="connsiteY3" fmla="*/ 6541 h 22082"/>
              <a:gd name="connsiteX4" fmla="*/ 0 w 21698"/>
              <a:gd name="connsiteY4" fmla="*/ 20258 h 22082"/>
              <a:gd name="connsiteX5" fmla="*/ 2228 w 21698"/>
              <a:gd name="connsiteY5" fmla="*/ 22082 h 22082"/>
              <a:gd name="connsiteX6" fmla="*/ 19372 w 21698"/>
              <a:gd name="connsiteY6" fmla="*/ 22082 h 22082"/>
              <a:gd name="connsiteX7" fmla="*/ 21600 w 21698"/>
              <a:gd name="connsiteY7" fmla="*/ 20258 h 22082"/>
              <a:gd name="connsiteX8" fmla="*/ 21698 w 21698"/>
              <a:gd name="connsiteY8" fmla="*/ 6781 h 22082"/>
              <a:gd name="connsiteX9" fmla="*/ 14945 w 21698"/>
              <a:gd name="connsiteY9" fmla="*/ 4693 h 22082"/>
              <a:gd name="connsiteX10" fmla="*/ 13694 w 21698"/>
              <a:gd name="connsiteY10" fmla="*/ 0 h 2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98" h="22082" extrusionOk="0">
                <a:moveTo>
                  <a:pt x="13694" y="0"/>
                </a:moveTo>
                <a:lnTo>
                  <a:pt x="12668" y="4678"/>
                </a:lnTo>
                <a:lnTo>
                  <a:pt x="2228" y="4718"/>
                </a:lnTo>
                <a:cubicBezTo>
                  <a:pt x="997" y="4718"/>
                  <a:pt x="0" y="5534"/>
                  <a:pt x="0" y="6541"/>
                </a:cubicBezTo>
                <a:lnTo>
                  <a:pt x="0" y="20258"/>
                </a:lnTo>
                <a:cubicBezTo>
                  <a:pt x="0" y="21265"/>
                  <a:pt x="997" y="22082"/>
                  <a:pt x="2228" y="22082"/>
                </a:cubicBezTo>
                <a:lnTo>
                  <a:pt x="19372" y="22082"/>
                </a:lnTo>
                <a:cubicBezTo>
                  <a:pt x="20603" y="22082"/>
                  <a:pt x="21600" y="21265"/>
                  <a:pt x="21600" y="20258"/>
                </a:cubicBezTo>
                <a:cubicBezTo>
                  <a:pt x="21616" y="15618"/>
                  <a:pt x="21682" y="11421"/>
                  <a:pt x="21698" y="6781"/>
                </a:cubicBezTo>
                <a:cubicBezTo>
                  <a:pt x="21698" y="4502"/>
                  <a:pt x="20759" y="4729"/>
                  <a:pt x="14945" y="4693"/>
                </a:cubicBezTo>
                <a:lnTo>
                  <a:pt x="1369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key column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1" name="data frame to reshape"/>
          <p:cNvSpPr/>
          <p:nvPr/>
        </p:nvSpPr>
        <p:spPr>
          <a:xfrm>
            <a:off x="2975186" y="4047390"/>
            <a:ext cx="4191001" cy="509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5" y="0"/>
                </a:moveTo>
                <a:lnTo>
                  <a:pt x="2731" y="4152"/>
                </a:lnTo>
                <a:lnTo>
                  <a:pt x="2228" y="4152"/>
                </a:lnTo>
                <a:cubicBezTo>
                  <a:pt x="997" y="4152"/>
                  <a:pt x="0" y="4972"/>
                  <a:pt x="0" y="5984"/>
                </a:cubicBezTo>
                <a:lnTo>
                  <a:pt x="0" y="19767"/>
                </a:lnTo>
                <a:cubicBezTo>
                  <a:pt x="0" y="20779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79"/>
                  <a:pt x="21600" y="19767"/>
                </a:cubicBezTo>
                <a:lnTo>
                  <a:pt x="21600" y="5984"/>
                </a:lnTo>
                <a:cubicBezTo>
                  <a:pt x="21600" y="4972"/>
                  <a:pt x="20603" y="4152"/>
                  <a:pt x="19372" y="4152"/>
                </a:cubicBezTo>
                <a:lnTo>
                  <a:pt x="4040" y="4152"/>
                </a:lnTo>
                <a:lnTo>
                  <a:pt x="33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frame to reshape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2" name="name of the new value column…"/>
          <p:cNvSpPr/>
          <p:nvPr/>
        </p:nvSpPr>
        <p:spPr>
          <a:xfrm>
            <a:off x="16869280" y="3909779"/>
            <a:ext cx="4201286" cy="5231502"/>
          </a:xfrm>
          <a:custGeom>
            <a:avLst/>
            <a:gdLst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17053 w 21600"/>
              <a:gd name="connsiteY2" fmla="*/ 445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7601 w 21600"/>
              <a:gd name="connsiteY1" fmla="*/ 4534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21600 w 21600"/>
              <a:gd name="connsiteY0" fmla="*/ 0 h 21600"/>
              <a:gd name="connsiteX1" fmla="*/ 12026 w 21600"/>
              <a:gd name="connsiteY1" fmla="*/ 4455 h 21600"/>
              <a:gd name="connsiteX2" fmla="*/ 8021 w 21600"/>
              <a:gd name="connsiteY2" fmla="*/ 4415 h 21600"/>
              <a:gd name="connsiteX3" fmla="*/ 1961 w 21600"/>
              <a:gd name="connsiteY3" fmla="*/ 4455 h 21600"/>
              <a:gd name="connsiteX4" fmla="*/ 0 w 21600"/>
              <a:gd name="connsiteY4" fmla="*/ 6256 h 21600"/>
              <a:gd name="connsiteX5" fmla="*/ 0 w 21600"/>
              <a:gd name="connsiteY5" fmla="*/ 19799 h 21600"/>
              <a:gd name="connsiteX6" fmla="*/ 1961 w 21600"/>
              <a:gd name="connsiteY6" fmla="*/ 21600 h 21600"/>
              <a:gd name="connsiteX7" fmla="*/ 17053 w 21600"/>
              <a:gd name="connsiteY7" fmla="*/ 21600 h 21600"/>
              <a:gd name="connsiteX8" fmla="*/ 19014 w 21600"/>
              <a:gd name="connsiteY8" fmla="*/ 19799 h 21600"/>
              <a:gd name="connsiteX9" fmla="*/ 19014 w 21600"/>
              <a:gd name="connsiteY9" fmla="*/ 6256 h 21600"/>
              <a:gd name="connsiteX10" fmla="*/ 18575 w 21600"/>
              <a:gd name="connsiteY10" fmla="*/ 5131 h 21600"/>
              <a:gd name="connsiteX11" fmla="*/ 21600 w 21600"/>
              <a:gd name="connsiteY11" fmla="*/ 0 h 21600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8575 w 19014"/>
              <a:gd name="connsiteY10" fmla="*/ 5329 h 21798"/>
              <a:gd name="connsiteX11" fmla="*/ 11445 w 19014"/>
              <a:gd name="connsiteY11" fmla="*/ 0 h 21798"/>
              <a:gd name="connsiteX0" fmla="*/ 11445 w 19047"/>
              <a:gd name="connsiteY0" fmla="*/ 0 h 21798"/>
              <a:gd name="connsiteX1" fmla="*/ 12026 w 19047"/>
              <a:gd name="connsiteY1" fmla="*/ 4653 h 21798"/>
              <a:gd name="connsiteX2" fmla="*/ 8021 w 19047"/>
              <a:gd name="connsiteY2" fmla="*/ 4613 h 21798"/>
              <a:gd name="connsiteX3" fmla="*/ 1961 w 19047"/>
              <a:gd name="connsiteY3" fmla="*/ 4653 h 21798"/>
              <a:gd name="connsiteX4" fmla="*/ 0 w 19047"/>
              <a:gd name="connsiteY4" fmla="*/ 6454 h 21798"/>
              <a:gd name="connsiteX5" fmla="*/ 0 w 19047"/>
              <a:gd name="connsiteY5" fmla="*/ 19997 h 21798"/>
              <a:gd name="connsiteX6" fmla="*/ 1961 w 19047"/>
              <a:gd name="connsiteY6" fmla="*/ 21798 h 21798"/>
              <a:gd name="connsiteX7" fmla="*/ 17053 w 19047"/>
              <a:gd name="connsiteY7" fmla="*/ 21798 h 21798"/>
              <a:gd name="connsiteX8" fmla="*/ 19014 w 19047"/>
              <a:gd name="connsiteY8" fmla="*/ 19997 h 21798"/>
              <a:gd name="connsiteX9" fmla="*/ 19014 w 19047"/>
              <a:gd name="connsiteY9" fmla="*/ 6454 h 21798"/>
              <a:gd name="connsiteX10" fmla="*/ 18878 w 19047"/>
              <a:gd name="connsiteY10" fmla="*/ 4773 h 21798"/>
              <a:gd name="connsiteX11" fmla="*/ 11445 w 19047"/>
              <a:gd name="connsiteY11" fmla="*/ 0 h 21798"/>
              <a:gd name="connsiteX0" fmla="*/ 11445 w 19014"/>
              <a:gd name="connsiteY0" fmla="*/ 0 h 21798"/>
              <a:gd name="connsiteX1" fmla="*/ 12026 w 19014"/>
              <a:gd name="connsiteY1" fmla="*/ 4653 h 21798"/>
              <a:gd name="connsiteX2" fmla="*/ 8021 w 19014"/>
              <a:gd name="connsiteY2" fmla="*/ 4613 h 21798"/>
              <a:gd name="connsiteX3" fmla="*/ 1961 w 19014"/>
              <a:gd name="connsiteY3" fmla="*/ 4653 h 21798"/>
              <a:gd name="connsiteX4" fmla="*/ 0 w 19014"/>
              <a:gd name="connsiteY4" fmla="*/ 6454 h 21798"/>
              <a:gd name="connsiteX5" fmla="*/ 0 w 19014"/>
              <a:gd name="connsiteY5" fmla="*/ 19997 h 21798"/>
              <a:gd name="connsiteX6" fmla="*/ 1961 w 19014"/>
              <a:gd name="connsiteY6" fmla="*/ 21798 h 21798"/>
              <a:gd name="connsiteX7" fmla="*/ 17053 w 19014"/>
              <a:gd name="connsiteY7" fmla="*/ 21798 h 21798"/>
              <a:gd name="connsiteX8" fmla="*/ 19014 w 19014"/>
              <a:gd name="connsiteY8" fmla="*/ 19997 h 21798"/>
              <a:gd name="connsiteX9" fmla="*/ 19014 w 19014"/>
              <a:gd name="connsiteY9" fmla="*/ 6454 h 21798"/>
              <a:gd name="connsiteX10" fmla="*/ 13779 w 19014"/>
              <a:gd name="connsiteY10" fmla="*/ 4614 h 21798"/>
              <a:gd name="connsiteX11" fmla="*/ 11445 w 19014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057"/>
              <a:gd name="connsiteY0" fmla="*/ 0 h 21798"/>
              <a:gd name="connsiteX1" fmla="*/ 12026 w 19057"/>
              <a:gd name="connsiteY1" fmla="*/ 4653 h 21798"/>
              <a:gd name="connsiteX2" fmla="*/ 8021 w 19057"/>
              <a:gd name="connsiteY2" fmla="*/ 4613 h 21798"/>
              <a:gd name="connsiteX3" fmla="*/ 1961 w 19057"/>
              <a:gd name="connsiteY3" fmla="*/ 4653 h 21798"/>
              <a:gd name="connsiteX4" fmla="*/ 0 w 19057"/>
              <a:gd name="connsiteY4" fmla="*/ 6454 h 21798"/>
              <a:gd name="connsiteX5" fmla="*/ 0 w 19057"/>
              <a:gd name="connsiteY5" fmla="*/ 19997 h 21798"/>
              <a:gd name="connsiteX6" fmla="*/ 1961 w 19057"/>
              <a:gd name="connsiteY6" fmla="*/ 21798 h 21798"/>
              <a:gd name="connsiteX7" fmla="*/ 17053 w 19057"/>
              <a:gd name="connsiteY7" fmla="*/ 21798 h 21798"/>
              <a:gd name="connsiteX8" fmla="*/ 19014 w 19057"/>
              <a:gd name="connsiteY8" fmla="*/ 19997 h 21798"/>
              <a:gd name="connsiteX9" fmla="*/ 19057 w 19057"/>
              <a:gd name="connsiteY9" fmla="*/ 4986 h 21798"/>
              <a:gd name="connsiteX10" fmla="*/ 13779 w 19057"/>
              <a:gd name="connsiteY10" fmla="*/ 4614 h 21798"/>
              <a:gd name="connsiteX11" fmla="*/ 11445 w 19057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00"/>
              <a:gd name="connsiteY0" fmla="*/ 0 h 21798"/>
              <a:gd name="connsiteX1" fmla="*/ 12026 w 19100"/>
              <a:gd name="connsiteY1" fmla="*/ 4653 h 21798"/>
              <a:gd name="connsiteX2" fmla="*/ 8021 w 19100"/>
              <a:gd name="connsiteY2" fmla="*/ 4613 h 21798"/>
              <a:gd name="connsiteX3" fmla="*/ 1961 w 19100"/>
              <a:gd name="connsiteY3" fmla="*/ 4653 h 21798"/>
              <a:gd name="connsiteX4" fmla="*/ 0 w 19100"/>
              <a:gd name="connsiteY4" fmla="*/ 6454 h 21798"/>
              <a:gd name="connsiteX5" fmla="*/ 0 w 19100"/>
              <a:gd name="connsiteY5" fmla="*/ 19997 h 21798"/>
              <a:gd name="connsiteX6" fmla="*/ 1961 w 19100"/>
              <a:gd name="connsiteY6" fmla="*/ 21798 h 21798"/>
              <a:gd name="connsiteX7" fmla="*/ 17053 w 19100"/>
              <a:gd name="connsiteY7" fmla="*/ 21798 h 21798"/>
              <a:gd name="connsiteX8" fmla="*/ 19014 w 19100"/>
              <a:gd name="connsiteY8" fmla="*/ 19997 h 21798"/>
              <a:gd name="connsiteX9" fmla="*/ 19100 w 19100"/>
              <a:gd name="connsiteY9" fmla="*/ 4748 h 21798"/>
              <a:gd name="connsiteX10" fmla="*/ 13779 w 19100"/>
              <a:gd name="connsiteY10" fmla="*/ 4614 h 21798"/>
              <a:gd name="connsiteX11" fmla="*/ 11445 w 19100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186"/>
              <a:gd name="connsiteY0" fmla="*/ 0 h 21798"/>
              <a:gd name="connsiteX1" fmla="*/ 12026 w 19186"/>
              <a:gd name="connsiteY1" fmla="*/ 4653 h 21798"/>
              <a:gd name="connsiteX2" fmla="*/ 8021 w 19186"/>
              <a:gd name="connsiteY2" fmla="*/ 4613 h 21798"/>
              <a:gd name="connsiteX3" fmla="*/ 1961 w 19186"/>
              <a:gd name="connsiteY3" fmla="*/ 4653 h 21798"/>
              <a:gd name="connsiteX4" fmla="*/ 0 w 19186"/>
              <a:gd name="connsiteY4" fmla="*/ 6454 h 21798"/>
              <a:gd name="connsiteX5" fmla="*/ 0 w 19186"/>
              <a:gd name="connsiteY5" fmla="*/ 19997 h 21798"/>
              <a:gd name="connsiteX6" fmla="*/ 1961 w 19186"/>
              <a:gd name="connsiteY6" fmla="*/ 21798 h 21798"/>
              <a:gd name="connsiteX7" fmla="*/ 17053 w 19186"/>
              <a:gd name="connsiteY7" fmla="*/ 21798 h 21798"/>
              <a:gd name="connsiteX8" fmla="*/ 19014 w 19186"/>
              <a:gd name="connsiteY8" fmla="*/ 19997 h 21798"/>
              <a:gd name="connsiteX9" fmla="*/ 19186 w 19186"/>
              <a:gd name="connsiteY9" fmla="*/ 5661 h 21798"/>
              <a:gd name="connsiteX10" fmla="*/ 13779 w 19186"/>
              <a:gd name="connsiteY10" fmla="*/ 4614 h 21798"/>
              <a:gd name="connsiteX11" fmla="*/ 11445 w 19186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779 w 19229"/>
              <a:gd name="connsiteY10" fmla="*/ 4614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892 h 21798"/>
              <a:gd name="connsiteX11" fmla="*/ 11445 w 19229"/>
              <a:gd name="connsiteY11" fmla="*/ 0 h 21798"/>
              <a:gd name="connsiteX0" fmla="*/ 11445 w 19229"/>
              <a:gd name="connsiteY0" fmla="*/ 0 h 21798"/>
              <a:gd name="connsiteX1" fmla="*/ 12026 w 19229"/>
              <a:gd name="connsiteY1" fmla="*/ 4653 h 21798"/>
              <a:gd name="connsiteX2" fmla="*/ 8021 w 19229"/>
              <a:gd name="connsiteY2" fmla="*/ 4613 h 21798"/>
              <a:gd name="connsiteX3" fmla="*/ 1961 w 19229"/>
              <a:gd name="connsiteY3" fmla="*/ 4653 h 21798"/>
              <a:gd name="connsiteX4" fmla="*/ 0 w 19229"/>
              <a:gd name="connsiteY4" fmla="*/ 6454 h 21798"/>
              <a:gd name="connsiteX5" fmla="*/ 0 w 19229"/>
              <a:gd name="connsiteY5" fmla="*/ 19997 h 21798"/>
              <a:gd name="connsiteX6" fmla="*/ 1961 w 19229"/>
              <a:gd name="connsiteY6" fmla="*/ 21798 h 21798"/>
              <a:gd name="connsiteX7" fmla="*/ 17053 w 19229"/>
              <a:gd name="connsiteY7" fmla="*/ 21798 h 21798"/>
              <a:gd name="connsiteX8" fmla="*/ 19014 w 19229"/>
              <a:gd name="connsiteY8" fmla="*/ 19997 h 21798"/>
              <a:gd name="connsiteX9" fmla="*/ 19229 w 19229"/>
              <a:gd name="connsiteY9" fmla="*/ 4788 h 21798"/>
              <a:gd name="connsiteX10" fmla="*/ 13822 w 19229"/>
              <a:gd name="connsiteY10" fmla="*/ 4733 h 21798"/>
              <a:gd name="connsiteX11" fmla="*/ 11445 w 1922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3822 w 19099"/>
              <a:gd name="connsiteY10" fmla="*/ 4733 h 21798"/>
              <a:gd name="connsiteX11" fmla="*/ 11445 w 19099"/>
              <a:gd name="connsiteY11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6333 w 19099"/>
              <a:gd name="connsiteY10" fmla="*/ 474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099"/>
              <a:gd name="connsiteY0" fmla="*/ 0 h 21798"/>
              <a:gd name="connsiteX1" fmla="*/ 12026 w 19099"/>
              <a:gd name="connsiteY1" fmla="*/ 4653 h 21798"/>
              <a:gd name="connsiteX2" fmla="*/ 8021 w 19099"/>
              <a:gd name="connsiteY2" fmla="*/ 4613 h 21798"/>
              <a:gd name="connsiteX3" fmla="*/ 1961 w 19099"/>
              <a:gd name="connsiteY3" fmla="*/ 4653 h 21798"/>
              <a:gd name="connsiteX4" fmla="*/ 0 w 19099"/>
              <a:gd name="connsiteY4" fmla="*/ 6454 h 21798"/>
              <a:gd name="connsiteX5" fmla="*/ 0 w 19099"/>
              <a:gd name="connsiteY5" fmla="*/ 19997 h 21798"/>
              <a:gd name="connsiteX6" fmla="*/ 1961 w 19099"/>
              <a:gd name="connsiteY6" fmla="*/ 21798 h 21798"/>
              <a:gd name="connsiteX7" fmla="*/ 17053 w 19099"/>
              <a:gd name="connsiteY7" fmla="*/ 21798 h 21798"/>
              <a:gd name="connsiteX8" fmla="*/ 19014 w 19099"/>
              <a:gd name="connsiteY8" fmla="*/ 19997 h 21798"/>
              <a:gd name="connsiteX9" fmla="*/ 19099 w 19099"/>
              <a:gd name="connsiteY9" fmla="*/ 4788 h 21798"/>
              <a:gd name="connsiteX10" fmla="*/ 17413 w 19099"/>
              <a:gd name="connsiteY10" fmla="*/ 4704 h 21798"/>
              <a:gd name="connsiteX11" fmla="*/ 13822 w 19099"/>
              <a:gd name="connsiteY11" fmla="*/ 4733 h 21798"/>
              <a:gd name="connsiteX12" fmla="*/ 11445 w 19099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704 h 21798"/>
              <a:gd name="connsiteX11" fmla="*/ 13822 w 19142"/>
              <a:gd name="connsiteY11" fmla="*/ 4733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733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70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70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4"/>
              <a:gd name="connsiteY0" fmla="*/ 0 h 21798"/>
              <a:gd name="connsiteX1" fmla="*/ 12026 w 19144"/>
              <a:gd name="connsiteY1" fmla="*/ 4653 h 21798"/>
              <a:gd name="connsiteX2" fmla="*/ 8021 w 19144"/>
              <a:gd name="connsiteY2" fmla="*/ 4613 h 21798"/>
              <a:gd name="connsiteX3" fmla="*/ 1961 w 19144"/>
              <a:gd name="connsiteY3" fmla="*/ 4653 h 21798"/>
              <a:gd name="connsiteX4" fmla="*/ 0 w 19144"/>
              <a:gd name="connsiteY4" fmla="*/ 6454 h 21798"/>
              <a:gd name="connsiteX5" fmla="*/ 0 w 19144"/>
              <a:gd name="connsiteY5" fmla="*/ 19997 h 21798"/>
              <a:gd name="connsiteX6" fmla="*/ 1961 w 19144"/>
              <a:gd name="connsiteY6" fmla="*/ 21798 h 21798"/>
              <a:gd name="connsiteX7" fmla="*/ 17053 w 19144"/>
              <a:gd name="connsiteY7" fmla="*/ 21798 h 21798"/>
              <a:gd name="connsiteX8" fmla="*/ 19014 w 19144"/>
              <a:gd name="connsiteY8" fmla="*/ 19997 h 21798"/>
              <a:gd name="connsiteX9" fmla="*/ 19142 w 19144"/>
              <a:gd name="connsiteY9" fmla="*/ 6256 h 21798"/>
              <a:gd name="connsiteX10" fmla="*/ 17413 w 19144"/>
              <a:gd name="connsiteY10" fmla="*/ 4664 h 21798"/>
              <a:gd name="connsiteX11" fmla="*/ 13822 w 19144"/>
              <a:gd name="connsiteY11" fmla="*/ 4654 h 21798"/>
              <a:gd name="connsiteX12" fmla="*/ 11445 w 19144"/>
              <a:gd name="connsiteY12" fmla="*/ 0 h 21798"/>
              <a:gd name="connsiteX0" fmla="*/ 11445 w 19143"/>
              <a:gd name="connsiteY0" fmla="*/ 0 h 21798"/>
              <a:gd name="connsiteX1" fmla="*/ 12026 w 19143"/>
              <a:gd name="connsiteY1" fmla="*/ 4653 h 21798"/>
              <a:gd name="connsiteX2" fmla="*/ 8021 w 19143"/>
              <a:gd name="connsiteY2" fmla="*/ 4613 h 21798"/>
              <a:gd name="connsiteX3" fmla="*/ 1961 w 19143"/>
              <a:gd name="connsiteY3" fmla="*/ 4653 h 21798"/>
              <a:gd name="connsiteX4" fmla="*/ 0 w 19143"/>
              <a:gd name="connsiteY4" fmla="*/ 6454 h 21798"/>
              <a:gd name="connsiteX5" fmla="*/ 0 w 19143"/>
              <a:gd name="connsiteY5" fmla="*/ 19997 h 21798"/>
              <a:gd name="connsiteX6" fmla="*/ 1961 w 19143"/>
              <a:gd name="connsiteY6" fmla="*/ 21798 h 21798"/>
              <a:gd name="connsiteX7" fmla="*/ 17053 w 19143"/>
              <a:gd name="connsiteY7" fmla="*/ 21798 h 21798"/>
              <a:gd name="connsiteX8" fmla="*/ 19014 w 19143"/>
              <a:gd name="connsiteY8" fmla="*/ 19997 h 21798"/>
              <a:gd name="connsiteX9" fmla="*/ 19142 w 19143"/>
              <a:gd name="connsiteY9" fmla="*/ 6256 h 21798"/>
              <a:gd name="connsiteX10" fmla="*/ 17413 w 19143"/>
              <a:gd name="connsiteY10" fmla="*/ 4664 h 21798"/>
              <a:gd name="connsiteX11" fmla="*/ 13822 w 19143"/>
              <a:gd name="connsiteY11" fmla="*/ 4654 h 21798"/>
              <a:gd name="connsiteX12" fmla="*/ 11445 w 19143"/>
              <a:gd name="connsiteY12" fmla="*/ 0 h 21798"/>
              <a:gd name="connsiteX0" fmla="*/ 11445 w 19238"/>
              <a:gd name="connsiteY0" fmla="*/ 0 h 21798"/>
              <a:gd name="connsiteX1" fmla="*/ 12026 w 19238"/>
              <a:gd name="connsiteY1" fmla="*/ 4653 h 21798"/>
              <a:gd name="connsiteX2" fmla="*/ 8021 w 19238"/>
              <a:gd name="connsiteY2" fmla="*/ 4613 h 21798"/>
              <a:gd name="connsiteX3" fmla="*/ 1961 w 19238"/>
              <a:gd name="connsiteY3" fmla="*/ 4653 h 21798"/>
              <a:gd name="connsiteX4" fmla="*/ 0 w 19238"/>
              <a:gd name="connsiteY4" fmla="*/ 6454 h 21798"/>
              <a:gd name="connsiteX5" fmla="*/ 0 w 19238"/>
              <a:gd name="connsiteY5" fmla="*/ 19997 h 21798"/>
              <a:gd name="connsiteX6" fmla="*/ 1961 w 19238"/>
              <a:gd name="connsiteY6" fmla="*/ 21798 h 21798"/>
              <a:gd name="connsiteX7" fmla="*/ 17053 w 19238"/>
              <a:gd name="connsiteY7" fmla="*/ 21798 h 21798"/>
              <a:gd name="connsiteX8" fmla="*/ 19014 w 19238"/>
              <a:gd name="connsiteY8" fmla="*/ 19997 h 21798"/>
              <a:gd name="connsiteX9" fmla="*/ 19142 w 19238"/>
              <a:gd name="connsiteY9" fmla="*/ 6256 h 21798"/>
              <a:gd name="connsiteX10" fmla="*/ 17413 w 19238"/>
              <a:gd name="connsiteY10" fmla="*/ 4664 h 21798"/>
              <a:gd name="connsiteX11" fmla="*/ 13822 w 19238"/>
              <a:gd name="connsiteY11" fmla="*/ 4654 h 21798"/>
              <a:gd name="connsiteX12" fmla="*/ 11445 w 19238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53"/>
              <a:gd name="connsiteY0" fmla="*/ 0 h 21798"/>
              <a:gd name="connsiteX1" fmla="*/ 12026 w 19153"/>
              <a:gd name="connsiteY1" fmla="*/ 4653 h 21798"/>
              <a:gd name="connsiteX2" fmla="*/ 8021 w 19153"/>
              <a:gd name="connsiteY2" fmla="*/ 4613 h 21798"/>
              <a:gd name="connsiteX3" fmla="*/ 1961 w 19153"/>
              <a:gd name="connsiteY3" fmla="*/ 4653 h 21798"/>
              <a:gd name="connsiteX4" fmla="*/ 0 w 19153"/>
              <a:gd name="connsiteY4" fmla="*/ 6454 h 21798"/>
              <a:gd name="connsiteX5" fmla="*/ 0 w 19153"/>
              <a:gd name="connsiteY5" fmla="*/ 19997 h 21798"/>
              <a:gd name="connsiteX6" fmla="*/ 1961 w 19153"/>
              <a:gd name="connsiteY6" fmla="*/ 21798 h 21798"/>
              <a:gd name="connsiteX7" fmla="*/ 17053 w 19153"/>
              <a:gd name="connsiteY7" fmla="*/ 21798 h 21798"/>
              <a:gd name="connsiteX8" fmla="*/ 19014 w 19153"/>
              <a:gd name="connsiteY8" fmla="*/ 19997 h 21798"/>
              <a:gd name="connsiteX9" fmla="*/ 19142 w 19153"/>
              <a:gd name="connsiteY9" fmla="*/ 6256 h 21798"/>
              <a:gd name="connsiteX10" fmla="*/ 17413 w 19153"/>
              <a:gd name="connsiteY10" fmla="*/ 4664 h 21798"/>
              <a:gd name="connsiteX11" fmla="*/ 13822 w 19153"/>
              <a:gd name="connsiteY11" fmla="*/ 4654 h 21798"/>
              <a:gd name="connsiteX12" fmla="*/ 11445 w 19153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2"/>
              <a:gd name="connsiteY0" fmla="*/ 0 h 21798"/>
              <a:gd name="connsiteX1" fmla="*/ 12026 w 19142"/>
              <a:gd name="connsiteY1" fmla="*/ 4653 h 21798"/>
              <a:gd name="connsiteX2" fmla="*/ 8021 w 19142"/>
              <a:gd name="connsiteY2" fmla="*/ 4613 h 21798"/>
              <a:gd name="connsiteX3" fmla="*/ 1961 w 19142"/>
              <a:gd name="connsiteY3" fmla="*/ 4653 h 21798"/>
              <a:gd name="connsiteX4" fmla="*/ 0 w 19142"/>
              <a:gd name="connsiteY4" fmla="*/ 6454 h 21798"/>
              <a:gd name="connsiteX5" fmla="*/ 0 w 19142"/>
              <a:gd name="connsiteY5" fmla="*/ 19997 h 21798"/>
              <a:gd name="connsiteX6" fmla="*/ 1961 w 19142"/>
              <a:gd name="connsiteY6" fmla="*/ 21798 h 21798"/>
              <a:gd name="connsiteX7" fmla="*/ 17053 w 19142"/>
              <a:gd name="connsiteY7" fmla="*/ 21798 h 21798"/>
              <a:gd name="connsiteX8" fmla="*/ 19014 w 19142"/>
              <a:gd name="connsiteY8" fmla="*/ 19997 h 21798"/>
              <a:gd name="connsiteX9" fmla="*/ 19142 w 19142"/>
              <a:gd name="connsiteY9" fmla="*/ 6256 h 21798"/>
              <a:gd name="connsiteX10" fmla="*/ 17413 w 19142"/>
              <a:gd name="connsiteY10" fmla="*/ 4664 h 21798"/>
              <a:gd name="connsiteX11" fmla="*/ 13822 w 19142"/>
              <a:gd name="connsiteY11" fmla="*/ 4654 h 21798"/>
              <a:gd name="connsiteX12" fmla="*/ 11445 w 19142"/>
              <a:gd name="connsiteY12" fmla="*/ 0 h 21798"/>
              <a:gd name="connsiteX0" fmla="*/ 11445 w 19145"/>
              <a:gd name="connsiteY0" fmla="*/ 0 h 21798"/>
              <a:gd name="connsiteX1" fmla="*/ 12026 w 19145"/>
              <a:gd name="connsiteY1" fmla="*/ 4653 h 21798"/>
              <a:gd name="connsiteX2" fmla="*/ 8021 w 19145"/>
              <a:gd name="connsiteY2" fmla="*/ 4613 h 21798"/>
              <a:gd name="connsiteX3" fmla="*/ 1961 w 19145"/>
              <a:gd name="connsiteY3" fmla="*/ 4653 h 21798"/>
              <a:gd name="connsiteX4" fmla="*/ 0 w 19145"/>
              <a:gd name="connsiteY4" fmla="*/ 6454 h 21798"/>
              <a:gd name="connsiteX5" fmla="*/ 0 w 19145"/>
              <a:gd name="connsiteY5" fmla="*/ 19997 h 21798"/>
              <a:gd name="connsiteX6" fmla="*/ 1961 w 19145"/>
              <a:gd name="connsiteY6" fmla="*/ 21798 h 21798"/>
              <a:gd name="connsiteX7" fmla="*/ 17053 w 19145"/>
              <a:gd name="connsiteY7" fmla="*/ 21798 h 21798"/>
              <a:gd name="connsiteX8" fmla="*/ 19014 w 19145"/>
              <a:gd name="connsiteY8" fmla="*/ 19997 h 21798"/>
              <a:gd name="connsiteX9" fmla="*/ 19142 w 19145"/>
              <a:gd name="connsiteY9" fmla="*/ 6256 h 21798"/>
              <a:gd name="connsiteX10" fmla="*/ 17413 w 19145"/>
              <a:gd name="connsiteY10" fmla="*/ 4664 h 21798"/>
              <a:gd name="connsiteX11" fmla="*/ 13822 w 19145"/>
              <a:gd name="connsiteY11" fmla="*/ 4654 h 21798"/>
              <a:gd name="connsiteX12" fmla="*/ 11445 w 19145"/>
              <a:gd name="connsiteY12" fmla="*/ 0 h 21798"/>
              <a:gd name="connsiteX0" fmla="*/ 11445 w 19188"/>
              <a:gd name="connsiteY0" fmla="*/ 0 h 21798"/>
              <a:gd name="connsiteX1" fmla="*/ 12026 w 19188"/>
              <a:gd name="connsiteY1" fmla="*/ 4653 h 21798"/>
              <a:gd name="connsiteX2" fmla="*/ 8021 w 19188"/>
              <a:gd name="connsiteY2" fmla="*/ 4613 h 21798"/>
              <a:gd name="connsiteX3" fmla="*/ 1961 w 19188"/>
              <a:gd name="connsiteY3" fmla="*/ 4653 h 21798"/>
              <a:gd name="connsiteX4" fmla="*/ 0 w 19188"/>
              <a:gd name="connsiteY4" fmla="*/ 6454 h 21798"/>
              <a:gd name="connsiteX5" fmla="*/ 0 w 19188"/>
              <a:gd name="connsiteY5" fmla="*/ 19997 h 21798"/>
              <a:gd name="connsiteX6" fmla="*/ 1961 w 19188"/>
              <a:gd name="connsiteY6" fmla="*/ 21798 h 21798"/>
              <a:gd name="connsiteX7" fmla="*/ 17053 w 19188"/>
              <a:gd name="connsiteY7" fmla="*/ 21798 h 21798"/>
              <a:gd name="connsiteX8" fmla="*/ 19014 w 19188"/>
              <a:gd name="connsiteY8" fmla="*/ 19997 h 21798"/>
              <a:gd name="connsiteX9" fmla="*/ 19185 w 19188"/>
              <a:gd name="connsiteY9" fmla="*/ 6415 h 21798"/>
              <a:gd name="connsiteX10" fmla="*/ 17413 w 19188"/>
              <a:gd name="connsiteY10" fmla="*/ 4664 h 21798"/>
              <a:gd name="connsiteX11" fmla="*/ 13822 w 19188"/>
              <a:gd name="connsiteY11" fmla="*/ 4654 h 21798"/>
              <a:gd name="connsiteX12" fmla="*/ 11445 w 19188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802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190"/>
              <a:gd name="connsiteY0" fmla="*/ 0 h 21798"/>
              <a:gd name="connsiteX1" fmla="*/ 12026 w 19190"/>
              <a:gd name="connsiteY1" fmla="*/ 4653 h 21798"/>
              <a:gd name="connsiteX2" fmla="*/ 8021 w 19190"/>
              <a:gd name="connsiteY2" fmla="*/ 4613 h 21798"/>
              <a:gd name="connsiteX3" fmla="*/ 1961 w 19190"/>
              <a:gd name="connsiteY3" fmla="*/ 4653 h 21798"/>
              <a:gd name="connsiteX4" fmla="*/ 0 w 19190"/>
              <a:gd name="connsiteY4" fmla="*/ 6454 h 21798"/>
              <a:gd name="connsiteX5" fmla="*/ 0 w 19190"/>
              <a:gd name="connsiteY5" fmla="*/ 19997 h 21798"/>
              <a:gd name="connsiteX6" fmla="*/ 1961 w 19190"/>
              <a:gd name="connsiteY6" fmla="*/ 21798 h 21798"/>
              <a:gd name="connsiteX7" fmla="*/ 17053 w 19190"/>
              <a:gd name="connsiteY7" fmla="*/ 21798 h 21798"/>
              <a:gd name="connsiteX8" fmla="*/ 19014 w 19190"/>
              <a:gd name="connsiteY8" fmla="*/ 19997 h 21798"/>
              <a:gd name="connsiteX9" fmla="*/ 19185 w 19190"/>
              <a:gd name="connsiteY9" fmla="*/ 6415 h 21798"/>
              <a:gd name="connsiteX10" fmla="*/ 17716 w 19190"/>
              <a:gd name="connsiteY10" fmla="*/ 4664 h 21798"/>
              <a:gd name="connsiteX11" fmla="*/ 13822 w 19190"/>
              <a:gd name="connsiteY11" fmla="*/ 4654 h 21798"/>
              <a:gd name="connsiteX12" fmla="*/ 11445 w 19190"/>
              <a:gd name="connsiteY12" fmla="*/ 0 h 21798"/>
              <a:gd name="connsiteX0" fmla="*/ 11445 w 19061"/>
              <a:gd name="connsiteY0" fmla="*/ 0 h 21798"/>
              <a:gd name="connsiteX1" fmla="*/ 12026 w 19061"/>
              <a:gd name="connsiteY1" fmla="*/ 4653 h 21798"/>
              <a:gd name="connsiteX2" fmla="*/ 8021 w 19061"/>
              <a:gd name="connsiteY2" fmla="*/ 4613 h 21798"/>
              <a:gd name="connsiteX3" fmla="*/ 1961 w 19061"/>
              <a:gd name="connsiteY3" fmla="*/ 4653 h 21798"/>
              <a:gd name="connsiteX4" fmla="*/ 0 w 19061"/>
              <a:gd name="connsiteY4" fmla="*/ 6454 h 21798"/>
              <a:gd name="connsiteX5" fmla="*/ 0 w 19061"/>
              <a:gd name="connsiteY5" fmla="*/ 19997 h 21798"/>
              <a:gd name="connsiteX6" fmla="*/ 1961 w 19061"/>
              <a:gd name="connsiteY6" fmla="*/ 21798 h 21798"/>
              <a:gd name="connsiteX7" fmla="*/ 17053 w 19061"/>
              <a:gd name="connsiteY7" fmla="*/ 21798 h 21798"/>
              <a:gd name="connsiteX8" fmla="*/ 19014 w 19061"/>
              <a:gd name="connsiteY8" fmla="*/ 19997 h 21798"/>
              <a:gd name="connsiteX9" fmla="*/ 19055 w 19061"/>
              <a:gd name="connsiteY9" fmla="*/ 6415 h 21798"/>
              <a:gd name="connsiteX10" fmla="*/ 17716 w 19061"/>
              <a:gd name="connsiteY10" fmla="*/ 4664 h 21798"/>
              <a:gd name="connsiteX11" fmla="*/ 13822 w 19061"/>
              <a:gd name="connsiteY11" fmla="*/ 4654 h 21798"/>
              <a:gd name="connsiteX12" fmla="*/ 11445 w 19061"/>
              <a:gd name="connsiteY12" fmla="*/ 0 h 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61" h="21798" extrusionOk="0">
                <a:moveTo>
                  <a:pt x="11445" y="0"/>
                </a:moveTo>
                <a:cubicBezTo>
                  <a:pt x="11639" y="1551"/>
                  <a:pt x="11832" y="3102"/>
                  <a:pt x="12026" y="4653"/>
                </a:cubicBezTo>
                <a:cubicBezTo>
                  <a:pt x="11851" y="4606"/>
                  <a:pt x="8213" y="4613"/>
                  <a:pt x="8021" y="4613"/>
                </a:cubicBezTo>
                <a:lnTo>
                  <a:pt x="1961" y="4653"/>
                </a:lnTo>
                <a:cubicBezTo>
                  <a:pt x="878" y="4653"/>
                  <a:pt x="0" y="5459"/>
                  <a:pt x="0" y="6454"/>
                </a:cubicBezTo>
                <a:lnTo>
                  <a:pt x="0" y="19997"/>
                </a:lnTo>
                <a:cubicBezTo>
                  <a:pt x="0" y="20992"/>
                  <a:pt x="878" y="21798"/>
                  <a:pt x="1961" y="21798"/>
                </a:cubicBezTo>
                <a:lnTo>
                  <a:pt x="17053" y="21798"/>
                </a:lnTo>
                <a:cubicBezTo>
                  <a:pt x="18136" y="21798"/>
                  <a:pt x="19014" y="20992"/>
                  <a:pt x="19014" y="19997"/>
                </a:cubicBezTo>
                <a:cubicBezTo>
                  <a:pt x="19028" y="14993"/>
                  <a:pt x="19041" y="11419"/>
                  <a:pt x="19055" y="6415"/>
                </a:cubicBezTo>
                <a:cubicBezTo>
                  <a:pt x="19127" y="5620"/>
                  <a:pt x="18551" y="4705"/>
                  <a:pt x="17716" y="4664"/>
                </a:cubicBezTo>
                <a:lnTo>
                  <a:pt x="13822" y="4654"/>
                </a:lnTo>
                <a:lnTo>
                  <a:pt x="11445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value column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3" name="numeric indexes of columns to collapse…"/>
          <p:cNvSpPr/>
          <p:nvPr/>
        </p:nvSpPr>
        <p:spPr>
          <a:xfrm>
            <a:off x="7678380" y="4028229"/>
            <a:ext cx="4191001" cy="5113051"/>
          </a:xfrm>
          <a:custGeom>
            <a:avLst/>
            <a:gdLst>
              <a:gd name="connsiteX0" fmla="*/ 13795 w 21600"/>
              <a:gd name="connsiteY0" fmla="*/ 0 h 21974"/>
              <a:gd name="connsiteX1" fmla="*/ 10383 w 21600"/>
              <a:gd name="connsiteY1" fmla="*/ 4290 h 21974"/>
              <a:gd name="connsiteX2" fmla="*/ 2228 w 21600"/>
              <a:gd name="connsiteY2" fmla="*/ 4290 h 21974"/>
              <a:gd name="connsiteX3" fmla="*/ 0 w 21600"/>
              <a:gd name="connsiteY3" fmla="*/ 6148 h 21974"/>
              <a:gd name="connsiteX4" fmla="*/ 0 w 21600"/>
              <a:gd name="connsiteY4" fmla="*/ 20117 h 21974"/>
              <a:gd name="connsiteX5" fmla="*/ 2228 w 21600"/>
              <a:gd name="connsiteY5" fmla="*/ 21974 h 21974"/>
              <a:gd name="connsiteX6" fmla="*/ 19372 w 21600"/>
              <a:gd name="connsiteY6" fmla="*/ 21974 h 21974"/>
              <a:gd name="connsiteX7" fmla="*/ 21600 w 21600"/>
              <a:gd name="connsiteY7" fmla="*/ 20117 h 21974"/>
              <a:gd name="connsiteX8" fmla="*/ 21600 w 21600"/>
              <a:gd name="connsiteY8" fmla="*/ 6148 h 21974"/>
              <a:gd name="connsiteX9" fmla="*/ 19372 w 21600"/>
              <a:gd name="connsiteY9" fmla="*/ 4290 h 21974"/>
              <a:gd name="connsiteX10" fmla="*/ 11694 w 21600"/>
              <a:gd name="connsiteY10" fmla="*/ 4290 h 21974"/>
              <a:gd name="connsiteX11" fmla="*/ 13795 w 21600"/>
              <a:gd name="connsiteY11" fmla="*/ 0 h 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974" extrusionOk="0">
                <a:moveTo>
                  <a:pt x="13795" y="0"/>
                </a:moveTo>
                <a:lnTo>
                  <a:pt x="10383" y="4290"/>
                </a:lnTo>
                <a:lnTo>
                  <a:pt x="2228" y="4290"/>
                </a:lnTo>
                <a:cubicBezTo>
                  <a:pt x="997" y="4290"/>
                  <a:pt x="0" y="5122"/>
                  <a:pt x="0" y="6148"/>
                </a:cubicBezTo>
                <a:lnTo>
                  <a:pt x="0" y="20117"/>
                </a:lnTo>
                <a:cubicBezTo>
                  <a:pt x="0" y="21142"/>
                  <a:pt x="997" y="21974"/>
                  <a:pt x="2228" y="21974"/>
                </a:cubicBezTo>
                <a:lnTo>
                  <a:pt x="19372" y="21974"/>
                </a:lnTo>
                <a:cubicBezTo>
                  <a:pt x="20603" y="21974"/>
                  <a:pt x="21600" y="21142"/>
                  <a:pt x="21600" y="20117"/>
                </a:cubicBezTo>
                <a:lnTo>
                  <a:pt x="21600" y="6148"/>
                </a:lnTo>
                <a:cubicBezTo>
                  <a:pt x="21600" y="5122"/>
                  <a:pt x="20603" y="4290"/>
                  <a:pt x="19372" y="4290"/>
                </a:cubicBezTo>
                <a:lnTo>
                  <a:pt x="11694" y="4290"/>
                </a:lnTo>
                <a:lnTo>
                  <a:pt x="13795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numeric indexes of columns to collapse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(or names) 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579" name="numeric indexes"/>
          <p:cNvSpPr/>
          <p:nvPr/>
        </p:nvSpPr>
        <p:spPr>
          <a:xfrm>
            <a:off x="6290336" y="3990776"/>
            <a:ext cx="3385742" cy="3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numeric indexes</a:t>
            </a: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288447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</a:t>
            </a:r>
          </a:p>
        </p:txBody>
      </p:sp>
      <p:sp>
        <p:nvSpPr>
          <p:cNvPr id="582" name="3"/>
          <p:cNvSpPr txBox="1"/>
          <p:nvPr/>
        </p:nvSpPr>
        <p:spPr>
          <a:xfrm>
            <a:off x="15531211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19773976" y="7683038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654260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4909724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190588" y="7683038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593" name="names"/>
          <p:cNvSpPr/>
          <p:nvPr/>
        </p:nvSpPr>
        <p:spPr>
          <a:xfrm>
            <a:off x="9335758" y="4052093"/>
            <a:ext cx="3385741" cy="320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1" y="0"/>
                </a:moveTo>
                <a:lnTo>
                  <a:pt x="16627" y="4790"/>
                </a:lnTo>
                <a:lnTo>
                  <a:pt x="2228" y="4790"/>
                </a:lnTo>
                <a:cubicBezTo>
                  <a:pt x="998" y="4790"/>
                  <a:pt x="0" y="5845"/>
                  <a:pt x="0" y="7146"/>
                </a:cubicBezTo>
                <a:lnTo>
                  <a:pt x="0" y="19245"/>
                </a:lnTo>
                <a:cubicBezTo>
                  <a:pt x="0" y="20545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45"/>
                  <a:pt x="21600" y="19245"/>
                </a:cubicBezTo>
                <a:lnTo>
                  <a:pt x="21600" y="7146"/>
                </a:lnTo>
                <a:cubicBezTo>
                  <a:pt x="21600" y="5845"/>
                  <a:pt x="20602" y="4790"/>
                  <a:pt x="19372" y="4790"/>
                </a:cubicBezTo>
                <a:lnTo>
                  <a:pt x="17934" y="4790"/>
                </a:lnTo>
                <a:lnTo>
                  <a:pt x="17281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59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-Country,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/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3" name="Everything except…"/>
          <p:cNvSpPr/>
          <p:nvPr/>
        </p:nvSpPr>
        <p:spPr>
          <a:xfrm>
            <a:off x="7221036" y="3984625"/>
            <a:ext cx="3385742" cy="327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Everything except…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sp>
        <p:nvSpPr>
          <p:cNvPr id="60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2:4,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"n")</a:t>
            </a:r>
          </a:p>
        </p:txBody>
      </p:sp>
      <p:sp>
        <p:nvSpPr>
          <p:cNvPr id="609" name="Rectangle"/>
          <p:cNvSpPr/>
          <p:nvPr/>
        </p:nvSpPr>
        <p:spPr>
          <a:xfrm>
            <a:off x="2500331" y="4729512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2690177" y="5099489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c(</a:t>
            </a:r>
            <a:r>
              <a:rPr lang="en-US" dirty="0"/>
              <a:t>"2011", "2012", "2013"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")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Rectangle"/>
          <p:cNvSpPr/>
          <p:nvPr/>
        </p:nvSpPr>
        <p:spPr>
          <a:xfrm>
            <a:off x="2500331" y="6747926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2690177" y="7117903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starts_with</a:t>
            </a:r>
            <a:r>
              <a:rPr lang="en-US" dirty="0"/>
              <a:t>("201")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"year",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"n</a:t>
            </a:r>
            <a:r>
              <a:rPr lang="en-US" dirty="0">
                <a:solidFill>
                  <a:srgbClr val="000000"/>
                </a:solidFill>
              </a:rPr>
              <a:t>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3" name="Rectangle"/>
          <p:cNvSpPr/>
          <p:nvPr/>
        </p:nvSpPr>
        <p:spPr>
          <a:xfrm>
            <a:off x="2500331" y="8766340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2690177" y="9136317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cases %&gt;%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-Country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dirty="0">
                <a:solidFill>
                  <a:srgbClr val="000000"/>
                </a:solidFill>
              </a:rPr>
              <a:t>"</a:t>
            </a:r>
            <a:r>
              <a:rPr dirty="0" err="1">
                <a:solidFill>
                  <a:srgbClr val="000000"/>
                </a:solidFill>
              </a:rPr>
              <a:t>year","n</a:t>
            </a:r>
            <a:r>
              <a:rPr dirty="0">
                <a:solidFill>
                  <a:srgbClr val="000000"/>
                </a:solidFill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pivot_longer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table4a </a:t>
            </a:r>
            <a:r>
              <a:rPr dirty="0"/>
              <a:t>into three columns: </a:t>
            </a:r>
            <a:r>
              <a:rPr i="1" dirty="0"/>
              <a:t>country, year, </a:t>
            </a:r>
            <a:r>
              <a:rPr dirty="0"/>
              <a:t>and</a:t>
            </a:r>
            <a:r>
              <a:rPr i="1" dirty="0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5"/>
          <a:srcRect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 descr="Screen Shot 2017-07-20 at 2.24.39 PM.png"/>
          <p:cNvPicPr>
            <a:picLocks noChangeAspect="1"/>
          </p:cNvPicPr>
          <p:nvPr/>
        </p:nvPicPr>
        <p:blipFill>
          <a:blip r:embed="rId3"/>
          <a:srcRect r="791" b="3706"/>
          <a:stretch>
            <a:fillRect/>
          </a:stretch>
        </p:blipFill>
        <p:spPr>
          <a:xfrm>
            <a:off x="2477690" y="3190615"/>
            <a:ext cx="19428811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5945622" y="4029640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pivot_longer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cols = 2:3, </a:t>
            </a:r>
            <a:r>
              <a:rPr lang="en-US" dirty="0" err="1">
                <a:solidFill>
                  <a:srgbClr val="000000"/>
                </a:solidFill>
              </a:rPr>
              <a:t>names_to</a:t>
            </a:r>
            <a:r>
              <a:rPr dirty="0">
                <a:solidFill>
                  <a:srgbClr val="000000"/>
                </a:solidFill>
              </a:rPr>
              <a:t> = "year",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s_to</a:t>
            </a:r>
            <a:r>
              <a:rPr dirty="0">
                <a:solidFill>
                  <a:srgbClr val="000000"/>
                </a:solidFill>
              </a:rPr>
              <a:t> = "n")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0 at 2.25.52 PM.png" descr="Screen Shot 2017-07-20 at 2.25.52 PM.png"/>
          <p:cNvPicPr>
            <a:picLocks noChangeAspect="1"/>
          </p:cNvPicPr>
          <p:nvPr/>
        </p:nvPicPr>
        <p:blipFill>
          <a:blip r:embed="rId2"/>
          <a:srcRect r="1012" b="1383"/>
          <a:stretch>
            <a:fillRect/>
          </a:stretch>
        </p:blipFill>
        <p:spPr>
          <a:xfrm>
            <a:off x="2510948" y="3125156"/>
            <a:ext cx="19513163" cy="806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0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pivot_longer</a:t>
            </a:r>
            <a:r>
              <a:rPr lang="en-US" dirty="0">
                <a:solidFill>
                  <a:schemeClr val="tx1"/>
                </a:solidFill>
              </a:rPr>
              <a:t>(cols = 2:3, </a:t>
            </a:r>
            <a:r>
              <a:rPr lang="en-US" dirty="0" err="1">
                <a:solidFill>
                  <a:schemeClr val="tx1"/>
                </a:solidFill>
              </a:rPr>
              <a:t>names_to</a:t>
            </a:r>
            <a:r>
              <a:rPr lang="en-US" dirty="0">
                <a:solidFill>
                  <a:schemeClr val="tx1"/>
                </a:solidFill>
              </a:rPr>
              <a:t> = "year", </a:t>
            </a:r>
            <a:r>
              <a:rPr lang="en-US" dirty="0" err="1">
                <a:solidFill>
                  <a:schemeClr val="tx1"/>
                </a:solidFill>
              </a:rPr>
              <a:t>values_to</a:t>
            </a:r>
            <a:r>
              <a:rPr lang="en-US" dirty="0">
                <a:solidFill>
                  <a:schemeClr val="tx1"/>
                </a:solidFill>
              </a:rPr>
              <a:t> = "n"</a:t>
            </a:r>
            <a:r>
              <a:rPr dirty="0">
                <a:solidFill>
                  <a:srgbClr val="000000"/>
                </a:solidFill>
              </a:rPr>
              <a:t>, 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4800" dirty="0" err="1">
                <a:solidFill>
                  <a:schemeClr val="accent1"/>
                </a:solidFill>
              </a:rPr>
              <a:t>names_ptypes</a:t>
            </a:r>
            <a:r>
              <a:rPr lang="en-US" sz="4800" dirty="0">
                <a:solidFill>
                  <a:schemeClr val="accent1"/>
                </a:solidFill>
              </a:rPr>
              <a:t> = list(</a:t>
            </a:r>
            <a:r>
              <a:rPr lang="en-US" sz="4800" dirty="0">
                <a:solidFill>
                  <a:schemeClr val="accent5"/>
                </a:solidFill>
              </a:rPr>
              <a:t>year = integer()</a:t>
            </a:r>
            <a:r>
              <a:rPr lang="en-US" sz="4800" dirty="0">
                <a:solidFill>
                  <a:schemeClr val="accent1"/>
                </a:solidFill>
              </a:rPr>
              <a:t>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31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pic>
        <p:nvPicPr>
          <p:cNvPr id="23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4" name="table2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3774015" y="4741329"/>
            <a:ext cx="3667035" cy="7969328"/>
            <a:chOff x="1459119" y="0"/>
            <a:chExt cx="3667033" cy="7969326"/>
          </a:xfrm>
        </p:grpSpPr>
        <p:sp>
          <p:nvSpPr>
            <p:cNvPr id="235" name="Rectangle"/>
            <p:cNvSpPr/>
            <p:nvPr/>
          </p:nvSpPr>
          <p:spPr>
            <a:xfrm>
              <a:off x="1459119" y="0"/>
              <a:ext cx="3667034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369075" y="4782783"/>
            <a:ext cx="2347239" cy="7969328"/>
            <a:chOff x="804703" y="0"/>
            <a:chExt cx="2347238" cy="7969326"/>
          </a:xfrm>
        </p:grpSpPr>
        <p:sp>
          <p:nvSpPr>
            <p:cNvPr id="238" name="Rectangle"/>
            <p:cNvSpPr/>
            <p:nvPr/>
          </p:nvSpPr>
          <p:spPr>
            <a:xfrm>
              <a:off x="804703" y="-1"/>
              <a:ext cx="2347240" cy="796932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836719" y="6202546"/>
            <a:ext cx="3347575" cy="5870562"/>
            <a:chOff x="168275" y="0"/>
            <a:chExt cx="3347573" cy="5870560"/>
          </a:xfrm>
        </p:grpSpPr>
        <p:sp>
          <p:nvSpPr>
            <p:cNvPr id="241" name="Rectangle"/>
            <p:cNvSpPr/>
            <p:nvPr/>
          </p:nvSpPr>
          <p:spPr>
            <a:xfrm>
              <a:off x="168275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168275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168275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168275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168275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267544"/>
              <a:ext cx="3347574" cy="5895961"/>
              <a:chOff x="168275" y="0"/>
              <a:chExt cx="3347573" cy="5895960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168275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Rectangle"/>
              <p:cNvSpPr/>
              <p:nvPr/>
            </p:nvSpPr>
            <p:spPr>
              <a:xfrm>
                <a:off x="168275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Rectangle"/>
              <p:cNvSpPr/>
              <p:nvPr/>
            </p:nvSpPr>
            <p:spPr>
              <a:xfrm>
                <a:off x="168275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Rectangle"/>
              <p:cNvSpPr/>
              <p:nvPr/>
            </p:nvSpPr>
            <p:spPr>
              <a:xfrm>
                <a:off x="168275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Rectangle"/>
              <p:cNvSpPr/>
              <p:nvPr/>
            </p:nvSpPr>
            <p:spPr>
              <a:xfrm>
                <a:off x="168275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53" name="Line"/>
            <p:cNvSpPr/>
            <p:nvPr/>
          </p:nvSpPr>
          <p:spPr>
            <a:xfrm rot="25005" flipH="1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5" name="Line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40" grpId="2" animBg="1" advAuto="0"/>
      <p:bldP spid="246" grpId="4" animBg="1" advAuto="0"/>
      <p:bldP spid="254" grpId="5" animBg="1" advAuto="0"/>
      <p:bldP spid="255" grpId="3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/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/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59" name="Screen Shot 2017-07-20 at 1.26.32 PM.png" descr="Screen Shot 2017-07-20 at 1.26.32 PM.png"/>
          <p:cNvPicPr>
            <a:picLocks noChangeAspect="1"/>
          </p:cNvPicPr>
          <p:nvPr/>
        </p:nvPicPr>
        <p:blipFill>
          <a:blip r:embed="rId4"/>
          <a:srcRect r="711" b="2292"/>
          <a:stretch>
            <a:fillRect/>
          </a:stretch>
        </p:blipFill>
        <p:spPr>
          <a:xfrm>
            <a:off x="1873346" y="3884966"/>
            <a:ext cx="20505568" cy="8242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table3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table3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144000" y="2066571"/>
            <a:ext cx="5214551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6300" dirty="0" err="1"/>
              <a:t>pivot_wider</a:t>
            </a:r>
            <a:r>
              <a:rPr sz="6300"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3954162" y="590018"/>
            <a:ext cx="7528504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fontScale="925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dirty="0" err="1"/>
              <a:t>names_from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4" name="key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endParaRPr dirty="0"/>
          </a:p>
        </p:txBody>
      </p:sp>
      <p:sp>
        <p:nvSpPr>
          <p:cNvPr id="755" name="value (new cells)"/>
          <p:cNvSpPr txBox="1"/>
          <p:nvPr/>
        </p:nvSpPr>
        <p:spPr>
          <a:xfrm>
            <a:off x="6947517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 err="1"/>
              <a:t>value</a:t>
            </a:r>
            <a:r>
              <a:rPr lang="en-US" dirty="0" err="1"/>
              <a:t>s_from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dirty="0" err="1"/>
              <a:t>pivot_wider</a:t>
            </a:r>
            <a:r>
              <a:rPr dirty="0"/>
              <a:t>()</a:t>
            </a:r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pollution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size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</a:t>
            </a:r>
            <a:r>
              <a:rPr dirty="0"/>
              <a:t> amount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7842039" y="4025958"/>
            <a:ext cx="6848476" cy="51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59" y="0"/>
                </a:moveTo>
                <a:lnTo>
                  <a:pt x="15658" y="4360"/>
                </a:lnTo>
                <a:lnTo>
                  <a:pt x="1363" y="4360"/>
                </a:lnTo>
                <a:cubicBezTo>
                  <a:pt x="610" y="4360"/>
                  <a:pt x="0" y="5171"/>
                  <a:pt x="0" y="6171"/>
                </a:cubicBezTo>
                <a:lnTo>
                  <a:pt x="0" y="19789"/>
                </a:lnTo>
                <a:cubicBezTo>
                  <a:pt x="0" y="20789"/>
                  <a:pt x="610" y="21600"/>
                  <a:pt x="1363" y="21600"/>
                </a:cubicBezTo>
                <a:lnTo>
                  <a:pt x="20238" y="21600"/>
                </a:lnTo>
                <a:cubicBezTo>
                  <a:pt x="20991" y="21600"/>
                  <a:pt x="21600" y="20789"/>
                  <a:pt x="21600" y="19789"/>
                </a:cubicBezTo>
                <a:lnTo>
                  <a:pt x="21600" y="6171"/>
                </a:lnTo>
                <a:cubicBezTo>
                  <a:pt x="21600" y="5171"/>
                  <a:pt x="20991" y="4360"/>
                  <a:pt x="20238" y="4360"/>
                </a:cubicBezTo>
                <a:lnTo>
                  <a:pt x="16459" y="4360"/>
                </a:lnTo>
                <a:lnTo>
                  <a:pt x="1605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keys </a:t>
            </a:r>
            <a:r>
              <a:rPr b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names)</a:t>
            </a:r>
          </a:p>
        </p:txBody>
      </p:sp>
      <p:sp>
        <p:nvSpPr>
          <p:cNvPr id="762" name="data frame to reshape"/>
          <p:cNvSpPr/>
          <p:nvPr/>
        </p:nvSpPr>
        <p:spPr>
          <a:xfrm>
            <a:off x="2098557" y="4023974"/>
            <a:ext cx="5149851" cy="521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0" y="0"/>
                </a:moveTo>
                <a:lnTo>
                  <a:pt x="7457" y="4544"/>
                </a:lnTo>
                <a:lnTo>
                  <a:pt x="1813" y="4544"/>
                </a:lnTo>
                <a:cubicBezTo>
                  <a:pt x="812" y="4544"/>
                  <a:pt x="0" y="5346"/>
                  <a:pt x="0" y="6335"/>
                </a:cubicBezTo>
                <a:lnTo>
                  <a:pt x="0" y="19808"/>
                </a:lnTo>
                <a:cubicBezTo>
                  <a:pt x="0" y="20798"/>
                  <a:pt x="812" y="21600"/>
                  <a:pt x="1813" y="21600"/>
                </a:cubicBezTo>
                <a:lnTo>
                  <a:pt x="19787" y="21600"/>
                </a:lnTo>
                <a:cubicBezTo>
                  <a:pt x="20788" y="21600"/>
                  <a:pt x="21600" y="20798"/>
                  <a:pt x="21600" y="19808"/>
                </a:cubicBezTo>
                <a:lnTo>
                  <a:pt x="21600" y="6335"/>
                </a:lnTo>
                <a:cubicBezTo>
                  <a:pt x="21600" y="5346"/>
                  <a:pt x="20788" y="4544"/>
                  <a:pt x="19787" y="4544"/>
                </a:cubicBezTo>
                <a:lnTo>
                  <a:pt x="8521" y="4544"/>
                </a:lnTo>
                <a:lnTo>
                  <a:pt x="79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068210" y="3980318"/>
            <a:ext cx="6673454" cy="525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0" y="0"/>
                </a:moveTo>
                <a:lnTo>
                  <a:pt x="10310" y="4685"/>
                </a:lnTo>
                <a:lnTo>
                  <a:pt x="1399" y="4685"/>
                </a:lnTo>
                <a:cubicBezTo>
                  <a:pt x="626" y="4685"/>
                  <a:pt x="0" y="5481"/>
                  <a:pt x="0" y="6462"/>
                </a:cubicBezTo>
                <a:lnTo>
                  <a:pt x="0" y="19823"/>
                </a:lnTo>
                <a:cubicBezTo>
                  <a:pt x="0" y="20805"/>
                  <a:pt x="626" y="21600"/>
                  <a:pt x="1399" y="21600"/>
                </a:cubicBezTo>
                <a:lnTo>
                  <a:pt x="20201" y="21600"/>
                </a:lnTo>
                <a:cubicBezTo>
                  <a:pt x="20974" y="21600"/>
                  <a:pt x="21600" y="20805"/>
                  <a:pt x="21600" y="19823"/>
                </a:cubicBezTo>
                <a:lnTo>
                  <a:pt x="21600" y="6462"/>
                </a:lnTo>
                <a:cubicBezTo>
                  <a:pt x="21600" y="5481"/>
                  <a:pt x="20974" y="4685"/>
                  <a:pt x="20201" y="4685"/>
                </a:cubicBezTo>
                <a:lnTo>
                  <a:pt x="11131" y="4685"/>
                </a:lnTo>
                <a:lnTo>
                  <a:pt x="1072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column to use for values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column cells)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8"/>
            <a:ext cx="21102913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5"/>
            <a:ext cx="17548995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pollution %&gt;% </a:t>
            </a:r>
            <a:r>
              <a:rPr lang="en-US" dirty="0" err="1"/>
              <a:t>pivot_wider</a:t>
            </a:r>
            <a:r>
              <a:rPr dirty="0"/>
              <a:t>(</a:t>
            </a:r>
            <a:r>
              <a:rPr lang="en-US" dirty="0" err="1"/>
              <a:t>names_from</a:t>
            </a:r>
            <a:r>
              <a:rPr lang="en-US" dirty="0"/>
              <a:t> = </a:t>
            </a:r>
            <a:r>
              <a:rPr dirty="0"/>
              <a:t>size, </a:t>
            </a:r>
            <a:r>
              <a:rPr lang="en-US" dirty="0" err="1"/>
              <a:t>values_from</a:t>
            </a:r>
            <a:r>
              <a:rPr lang="en-US" dirty="0"/>
              <a:t> = </a:t>
            </a:r>
            <a:r>
              <a:rPr dirty="0"/>
              <a:t>amount)</a:t>
            </a:r>
          </a:p>
        </p:txBody>
      </p:sp>
      <p:sp>
        <p:nvSpPr>
          <p:cNvPr id="771" name="Arrow"/>
          <p:cNvSpPr/>
          <p:nvPr/>
        </p:nvSpPr>
        <p:spPr>
          <a:xfrm>
            <a:off x="10710467" y="4077731"/>
            <a:ext cx="2659547" cy="164661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graphicFrame>
        <p:nvGraphicFramePr>
          <p:cNvPr id="11" name="Table">
            <a:extLst>
              <a:ext uri="{FF2B5EF4-FFF2-40B4-BE49-F238E27FC236}">
                <a16:creationId xmlns:a16="http://schemas.microsoft.com/office/drawing/2014/main" id="{E67584A5-60DA-4BA2-95D2-079D00EF5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029178"/>
              </p:ext>
            </p:extLst>
          </p:nvPr>
        </p:nvGraphicFramePr>
        <p:xfrm>
          <a:off x="1962551" y="290130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6AD47420-8F89-4269-B5D9-B30F5BDDB7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680585"/>
              </p:ext>
            </p:extLst>
          </p:nvPr>
        </p:nvGraphicFramePr>
        <p:xfrm>
          <a:off x="14626978" y="3042192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7-20 at 1.26.53 PM.png" descr="Screen Shot 2017-07-20 at 1.26.53 PM.png"/>
          <p:cNvPicPr>
            <a:picLocks noChangeAspect="1"/>
          </p:cNvPicPr>
          <p:nvPr/>
        </p:nvPicPr>
        <p:blipFill>
          <a:blip r:embed="rId2"/>
          <a:srcRect r="2188"/>
          <a:stretch>
            <a:fillRect/>
          </a:stretch>
        </p:blipFill>
        <p:spPr>
          <a:xfrm>
            <a:off x="2390026" y="7937094"/>
            <a:ext cx="19046152" cy="567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3"/>
          <a:srcRect t="11413" r="1913" b="7791"/>
          <a:stretch>
            <a:fillRect/>
          </a:stretch>
        </p:blipFill>
        <p:spPr>
          <a:xfrm>
            <a:off x="2390026" y="3994538"/>
            <a:ext cx="19099773" cy="458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df-tidyr.pdf" descr="pdf-tid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267" name="Rectangle"/>
          <p:cNvSpPr/>
          <p:nvPr/>
        </p:nvSpPr>
        <p:spPr>
          <a:xfrm>
            <a:off x="2500331" y="1207107"/>
            <a:ext cx="19383339" cy="25241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table4a…"/>
          <p:cNvSpPr txBox="1"/>
          <p:nvPr/>
        </p:nvSpPr>
        <p:spPr>
          <a:xfrm>
            <a:off x="2690177" y="1577085"/>
            <a:ext cx="19003646" cy="187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table4b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US" b="1" dirty="0" err="1"/>
              <a:t>pivot_wider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table2 </a:t>
            </a:r>
            <a:r>
              <a:rPr dirty="0"/>
              <a:t>into four columns: </a:t>
            </a:r>
            <a:r>
              <a:rPr i="1" dirty="0"/>
              <a:t>country, year, cases, </a:t>
            </a:r>
            <a:r>
              <a:rPr dirty="0"/>
              <a:t>and</a:t>
            </a:r>
            <a:r>
              <a:rPr i="1" dirty="0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/>
          <a:srcRect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names_from</a:t>
            </a:r>
            <a:r>
              <a:rPr dirty="0">
                <a:solidFill>
                  <a:srgbClr val="000000"/>
                </a:solidFill>
              </a:rPr>
              <a:t> = type, </a:t>
            </a:r>
            <a:r>
              <a:rPr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000000"/>
                </a:solidFill>
              </a:rPr>
              <a:t>s_from</a:t>
            </a:r>
            <a:r>
              <a:rPr dirty="0">
                <a:solidFill>
                  <a:srgbClr val="000000"/>
                </a:solidFill>
              </a:rPr>
              <a:t> = count)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/>
          <a:srcRect r="688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who…"/>
          <p:cNvSpPr txBox="1">
            <a:spLocks noGrp="1"/>
          </p:cNvSpPr>
          <p:nvPr>
            <p:ph type="title"/>
          </p:nvPr>
        </p:nvSpPr>
        <p:spPr>
          <a:xfrm>
            <a:off x="831199" y="3105332"/>
            <a:ext cx="22721602" cy="750533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who</a:t>
            </a:r>
          </a:p>
          <a:p>
            <a:pPr>
              <a:defRPr sz="20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(Untidy Data)</a:t>
            </a:r>
          </a:p>
        </p:txBody>
      </p:sp>
      <p:pic>
        <p:nvPicPr>
          <p:cNvPr id="78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who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</a:t>
            </a:r>
          </a:p>
        </p:txBody>
      </p:sp>
      <p:sp>
        <p:nvSpPr>
          <p:cNvPr id="788" name="Tuberculosis (TB) cases broken down by year, country, age, gender, and diagnosis method from the 2014 World Health Organization Global Tuberculosis Report"/>
          <p:cNvSpPr txBox="1"/>
          <p:nvPr/>
        </p:nvSpPr>
        <p:spPr>
          <a:xfrm>
            <a:off x="2789326" y="2961684"/>
            <a:ext cx="19260275" cy="429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Tuberculosis (TB) cases broken down by year, country, age, gender, and diagnosis method from the </a:t>
            </a:r>
            <a:r>
              <a:rPr i="1"/>
              <a:t>2014 World Health Organization Global Tuberculosis Report</a:t>
            </a:r>
          </a:p>
        </p:txBody>
      </p:sp>
      <p:sp>
        <p:nvSpPr>
          <p:cNvPr id="789" name="Rectangle"/>
          <p:cNvSpPr/>
          <p:nvPr/>
        </p:nvSpPr>
        <p:spPr>
          <a:xfrm>
            <a:off x="5110795" y="7642694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View(who)"/>
          <p:cNvSpPr txBox="1"/>
          <p:nvPr/>
        </p:nvSpPr>
        <p:spPr>
          <a:xfrm>
            <a:off x="5475515" y="7974572"/>
            <a:ext cx="1327643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View(who)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What variables does this data set contain?"/>
          <p:cNvSpPr/>
          <p:nvPr/>
        </p:nvSpPr>
        <p:spPr>
          <a:xfrm>
            <a:off x="6022305" y="5272025"/>
            <a:ext cx="12339390" cy="317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57"/>
                </a:moveTo>
                <a:lnTo>
                  <a:pt x="0" y="2943"/>
                </a:lnTo>
                <a:cubicBezTo>
                  <a:pt x="0" y="1318"/>
                  <a:pt x="339" y="0"/>
                  <a:pt x="757" y="0"/>
                </a:cubicBezTo>
                <a:lnTo>
                  <a:pt x="20843" y="0"/>
                </a:lnTo>
                <a:cubicBezTo>
                  <a:pt x="21261" y="0"/>
                  <a:pt x="21600" y="1318"/>
                  <a:pt x="21600" y="2943"/>
                </a:cubicBezTo>
                <a:lnTo>
                  <a:pt x="21600" y="18657"/>
                </a:lnTo>
                <a:cubicBezTo>
                  <a:pt x="21600" y="20282"/>
                  <a:pt x="21261" y="21600"/>
                  <a:pt x="20843" y="21600"/>
                </a:cubicBezTo>
                <a:lnTo>
                  <a:pt x="757" y="21600"/>
                </a:lnTo>
                <a:cubicBezTo>
                  <a:pt x="339" y="21600"/>
                  <a:pt x="0" y="20282"/>
                  <a:pt x="0" y="18657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variables does this data set contain?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who varia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variables</a:t>
            </a:r>
          </a:p>
        </p:txBody>
      </p:sp>
      <p:sp>
        <p:nvSpPr>
          <p:cNvPr id="797" name="country, iso2, iso3 - country identifiers…"/>
          <p:cNvSpPr txBox="1"/>
          <p:nvPr/>
        </p:nvSpPr>
        <p:spPr>
          <a:xfrm>
            <a:off x="1438572" y="6033077"/>
            <a:ext cx="21588851" cy="44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country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iso2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iso3</a:t>
            </a:r>
            <a:r>
              <a:t> - country identifiers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year</a:t>
            </a:r>
            <a:r>
              <a:t> - year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other columns names - encode </a:t>
            </a:r>
            <a:r>
              <a:rPr b="1">
                <a:solidFill>
                  <a:srgbClr val="78AAD6"/>
                </a:solidFill>
              </a:rPr>
              <a:t>type</a:t>
            </a:r>
            <a:r>
              <a:t> of TB case, </a:t>
            </a:r>
            <a:r>
              <a:rPr b="1">
                <a:solidFill>
                  <a:srgbClr val="78AAD6"/>
                </a:solidFill>
              </a:rPr>
              <a:t>sex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age</a:t>
            </a:r>
          </a:p>
        </p:txBody>
      </p:sp>
      <p:pic>
        <p:nvPicPr>
          <p:cNvPr id="798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/>
          <a:srcRect l="599" t="5822" r="89" b="5822"/>
          <a:stretch>
            <a:fillRect/>
          </a:stretch>
        </p:blipFill>
        <p:spPr>
          <a:xfrm>
            <a:off x="1391342" y="3797573"/>
            <a:ext cx="21145481" cy="172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who cod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codes</a:t>
            </a:r>
          </a:p>
        </p:txBody>
      </p:sp>
      <p:pic>
        <p:nvPicPr>
          <p:cNvPr id="802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/>
          <a:srcRect l="70617" t="5822" r="89" b="5822"/>
          <a:stretch>
            <a:fillRect/>
          </a:stretch>
        </p:blipFill>
        <p:spPr>
          <a:xfrm>
            <a:off x="9073554" y="3116747"/>
            <a:ext cx="6237074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ype of TB case…"/>
          <p:cNvSpPr txBox="1"/>
          <p:nvPr/>
        </p:nvSpPr>
        <p:spPr>
          <a:xfrm>
            <a:off x="2135578" y="6104736"/>
            <a:ext cx="8868223" cy="500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Type</a:t>
            </a:r>
            <a:r>
              <a:t> of TB case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rel</a:t>
            </a:r>
            <a:r>
              <a:t> - relapse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ep</a:t>
            </a:r>
            <a:r>
              <a:t> - extra-pulmonary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sn</a:t>
            </a:r>
            <a:r>
              <a:t>- pulmonary, smear negative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sp</a:t>
            </a:r>
            <a:r>
              <a:t> -pulmonary, smear positive</a:t>
            </a:r>
          </a:p>
        </p:txBody>
      </p:sp>
      <p:sp>
        <p:nvSpPr>
          <p:cNvPr id="804" name="Age group…"/>
          <p:cNvSpPr txBox="1"/>
          <p:nvPr/>
        </p:nvSpPr>
        <p:spPr>
          <a:xfrm>
            <a:off x="15375498" y="6104736"/>
            <a:ext cx="6872924" cy="644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572516"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Age</a:t>
            </a:r>
            <a:r>
              <a:t> group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014 </a:t>
            </a:r>
            <a:r>
              <a:t>- 0 to 14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1524</a:t>
            </a:r>
            <a:r>
              <a:t> - 15 to 24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2534</a:t>
            </a:r>
            <a:r>
              <a:t> - 25 to 34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3544</a:t>
            </a:r>
            <a:r>
              <a:t> - 35 to 44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4554</a:t>
            </a:r>
            <a:r>
              <a:t> - 45 to 54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5564</a:t>
            </a:r>
            <a:r>
              <a:t> - 55 to 64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65</a:t>
            </a:r>
            <a:r>
              <a:t> - 65 and older</a:t>
            </a:r>
          </a:p>
        </p:txBody>
      </p:sp>
      <p:sp>
        <p:nvSpPr>
          <p:cNvPr id="805" name="Gender…"/>
          <p:cNvSpPr txBox="1"/>
          <p:nvPr/>
        </p:nvSpPr>
        <p:spPr>
          <a:xfrm>
            <a:off x="11413178" y="6104736"/>
            <a:ext cx="3246691" cy="259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Gender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m</a:t>
            </a:r>
            <a:r>
              <a:t> - male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f</a:t>
            </a:r>
            <a:r>
              <a:t> - female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6588950" y="4426636"/>
            <a:ext cx="4977820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13014965" y="4426636"/>
            <a:ext cx="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14207932" y="4426636"/>
            <a:ext cx="172085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3" name="Group"/>
          <p:cNvGrpSpPr/>
          <p:nvPr/>
        </p:nvGrpSpPr>
        <p:grpSpPr>
          <a:xfrm>
            <a:off x="3296719" y="1584727"/>
            <a:ext cx="760681" cy="11146804"/>
            <a:chOff x="0" y="0"/>
            <a:chExt cx="760679" cy="11146802"/>
          </a:xfrm>
        </p:grpSpPr>
        <p:sp>
          <p:nvSpPr>
            <p:cNvPr id="811" name="Line"/>
            <p:cNvSpPr/>
            <p:nvPr/>
          </p:nvSpPr>
          <p:spPr>
            <a:xfrm flipV="1">
              <a:off x="-1" y="0"/>
              <a:ext cx="2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760679" y="1"/>
              <a:ext cx="1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5119341" y="1859157"/>
            <a:ext cx="19135217" cy="10849952"/>
            <a:chOff x="0" y="0"/>
            <a:chExt cx="19135216" cy="10849951"/>
          </a:xfrm>
        </p:grpSpPr>
        <p:sp>
          <p:nvSpPr>
            <p:cNvPr id="814" name="Rounded Rectangle"/>
            <p:cNvSpPr/>
            <p:nvPr/>
          </p:nvSpPr>
          <p:spPr>
            <a:xfrm>
              <a:off x="0" y="0"/>
              <a:ext cx="1753577" cy="10849952"/>
            </a:xfrm>
            <a:prstGeom prst="roundRect">
              <a:avLst>
                <a:gd name="adj" fmla="val 10864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5" name="Rounded Rectangle"/>
            <p:cNvSpPr/>
            <p:nvPr/>
          </p:nvSpPr>
          <p:spPr>
            <a:xfrm>
              <a:off x="0" y="0"/>
              <a:ext cx="19135217" cy="995835"/>
            </a:xfrm>
            <a:prstGeom prst="roundRect">
              <a:avLst>
                <a:gd name="adj" fmla="val 19130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2322436" y="1019630"/>
              <a:ext cx="7329202" cy="519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21600" y="0"/>
                  </a:moveTo>
                  <a:cubicBezTo>
                    <a:pt x="20561" y="4715"/>
                    <a:pt x="18703" y="9000"/>
                    <a:pt x="16190" y="12474"/>
                  </a:cubicBezTo>
                  <a:cubicBezTo>
                    <a:pt x="11900" y="18406"/>
                    <a:pt x="6040" y="21600"/>
                    <a:pt x="0" y="21299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2" animBg="1" advAuto="0"/>
      <p:bldP spid="817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820" name="Gather the 5th through 60th columns of who into a pair of key:value columns named codes and n.…"/>
          <p:cNvSpPr txBox="1">
            <a:spLocks noGrp="1"/>
          </p:cNvSpPr>
          <p:nvPr>
            <p:ph type="body" idx="4294967295"/>
          </p:nvPr>
        </p:nvSpPr>
        <p:spPr>
          <a:xfrm>
            <a:off x="2072446" y="3081051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</a:t>
            </a:r>
            <a:r>
              <a:rPr b="1"/>
              <a:t>5th through 60th</a:t>
            </a:r>
            <a:r>
              <a:t> columns of who into a pair of key:value columns named </a:t>
            </a:r>
            <a:r>
              <a:rPr b="1" i="1"/>
              <a:t>codes</a:t>
            </a:r>
            <a:r>
              <a:t> and </a:t>
            </a:r>
            <a:r>
              <a:rPr b="1" i="1"/>
              <a:t>n</a:t>
            </a:r>
            <a:r>
              <a:t>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select just the </a:t>
            </a:r>
            <a:r>
              <a:rPr b="1"/>
              <a:t>county</a:t>
            </a:r>
            <a:r>
              <a:t>, </a:t>
            </a:r>
            <a:r>
              <a:rPr b="1"/>
              <a:t>year</a:t>
            </a:r>
            <a:r>
              <a:t>, </a:t>
            </a:r>
            <a:r>
              <a:rPr b="1"/>
              <a:t>codes</a:t>
            </a:r>
            <a:r>
              <a:t> and </a:t>
            </a:r>
            <a:r>
              <a:rPr b="1"/>
              <a:t>n</a:t>
            </a:r>
            <a:r>
              <a:t> variables.</a:t>
            </a:r>
          </a:p>
        </p:txBody>
      </p:sp>
      <p:pic>
        <p:nvPicPr>
          <p:cNvPr id="8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1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creen Shot 2017-07-20 at 3.01.24 PM.png" descr="Screen Shot 2017-07-20 at 3.01.24 PM.png"/>
          <p:cNvPicPr>
            <a:picLocks noChangeAspect="1"/>
          </p:cNvPicPr>
          <p:nvPr/>
        </p:nvPicPr>
        <p:blipFill>
          <a:blip r:embed="rId2"/>
          <a:srcRect t="5955"/>
          <a:stretch>
            <a:fillRect/>
          </a:stretch>
        </p:blipFill>
        <p:spPr>
          <a:xfrm>
            <a:off x="2943801" y="3761994"/>
            <a:ext cx="18796668" cy="102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Rectangle"/>
          <p:cNvSpPr/>
          <p:nvPr/>
        </p:nvSpPr>
        <p:spPr>
          <a:xfrm>
            <a:off x="1127160" y="469066"/>
            <a:ext cx="22091220" cy="30058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who %&gt;%…"/>
          <p:cNvSpPr txBox="1"/>
          <p:nvPr/>
        </p:nvSpPr>
        <p:spPr>
          <a:xfrm>
            <a:off x="1421207" y="470743"/>
            <a:ext cx="21841984" cy="300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10817422" y="4739818"/>
            <a:ext cx="3240053" cy="7823720"/>
            <a:chOff x="-190826" y="-102055"/>
            <a:chExt cx="3240052" cy="7823718"/>
          </a:xfrm>
        </p:grpSpPr>
        <p:sp>
          <p:nvSpPr>
            <p:cNvPr id="827" name="Rectangle"/>
            <p:cNvSpPr/>
            <p:nvPr/>
          </p:nvSpPr>
          <p:spPr>
            <a:xfrm>
              <a:off x="-190827" y="-102056"/>
              <a:ext cx="1136869" cy="7819557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7-07-20 at 1.27.07 PM.png" descr="Screen Shot 2017-07-20 at 1.27.07 PM.png"/>
          <p:cNvPicPr>
            <a:picLocks noChangeAspect="1"/>
          </p:cNvPicPr>
          <p:nvPr/>
        </p:nvPicPr>
        <p:blipFill>
          <a:blip r:embed="rId2"/>
          <a:srcRect r="1538" b="3527"/>
          <a:stretch>
            <a:fillRect/>
          </a:stretch>
        </p:blipFill>
        <p:spPr>
          <a:xfrm>
            <a:off x="1614240" y="3766920"/>
            <a:ext cx="20484658" cy="8179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3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4" name="table5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table5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epar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36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37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8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into = c("new", "type", "sexage")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sep = "_"</a:t>
            </a:r>
            <a:r>
              <a:t>)</a:t>
            </a:r>
          </a:p>
        </p:txBody>
      </p:sp>
      <p:sp>
        <p:nvSpPr>
          <p:cNvPr id="839" name="names of new columns to make"/>
          <p:cNvSpPr/>
          <p:nvPr/>
        </p:nvSpPr>
        <p:spPr>
          <a:xfrm>
            <a:off x="6875953" y="8463471"/>
            <a:ext cx="4191001" cy="415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85" y="0"/>
                </a:moveTo>
                <a:lnTo>
                  <a:pt x="6130" y="5085"/>
                </a:lnTo>
                <a:lnTo>
                  <a:pt x="2228" y="5085"/>
                </a:lnTo>
                <a:cubicBezTo>
                  <a:pt x="997" y="5085"/>
                  <a:pt x="0" y="6091"/>
                  <a:pt x="0" y="7333"/>
                </a:cubicBezTo>
                <a:lnTo>
                  <a:pt x="0" y="19352"/>
                </a:lnTo>
                <a:cubicBezTo>
                  <a:pt x="0" y="2059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593"/>
                  <a:pt x="21600" y="19352"/>
                </a:cubicBezTo>
                <a:lnTo>
                  <a:pt x="21600" y="7333"/>
                </a:lnTo>
                <a:cubicBezTo>
                  <a:pt x="21600" y="6091"/>
                  <a:pt x="20603" y="5085"/>
                  <a:pt x="19372" y="5085"/>
                </a:cubicBezTo>
                <a:lnTo>
                  <a:pt x="7441" y="5085"/>
                </a:lnTo>
                <a:lnTo>
                  <a:pt x="678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new columns to make</a:t>
            </a:r>
          </a:p>
        </p:txBody>
      </p:sp>
      <p:sp>
        <p:nvSpPr>
          <p:cNvPr id="840" name="a column to split"/>
          <p:cNvSpPr/>
          <p:nvPr/>
        </p:nvSpPr>
        <p:spPr>
          <a:xfrm>
            <a:off x="2300356" y="8455137"/>
            <a:ext cx="4191001" cy="418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60" y="0"/>
                </a:moveTo>
                <a:lnTo>
                  <a:pt x="17605" y="5216"/>
                </a:lnTo>
                <a:lnTo>
                  <a:pt x="2228" y="5216"/>
                </a:lnTo>
                <a:cubicBezTo>
                  <a:pt x="997" y="5216"/>
                  <a:pt x="0" y="6215"/>
                  <a:pt x="0" y="7446"/>
                </a:cubicBezTo>
                <a:lnTo>
                  <a:pt x="0" y="19370"/>
                </a:lnTo>
                <a:cubicBezTo>
                  <a:pt x="0" y="20601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01"/>
                  <a:pt x="21600" y="19370"/>
                </a:cubicBezTo>
                <a:lnTo>
                  <a:pt x="21600" y="7446"/>
                </a:lnTo>
                <a:cubicBezTo>
                  <a:pt x="21600" y="6215"/>
                  <a:pt x="20603" y="5216"/>
                  <a:pt x="19372" y="5216"/>
                </a:cubicBezTo>
                <a:lnTo>
                  <a:pt x="18914" y="5216"/>
                </a:lnTo>
                <a:lnTo>
                  <a:pt x="182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column to split</a:t>
            </a:r>
          </a:p>
        </p:txBody>
      </p:sp>
      <p:sp>
        <p:nvSpPr>
          <p:cNvPr id="841" name="string to split on…"/>
          <p:cNvSpPr/>
          <p:nvPr/>
        </p:nvSpPr>
        <p:spPr>
          <a:xfrm>
            <a:off x="15179389" y="8476171"/>
            <a:ext cx="5442745" cy="41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4" y="0"/>
                </a:moveTo>
                <a:lnTo>
                  <a:pt x="19300" y="5032"/>
                </a:lnTo>
                <a:lnTo>
                  <a:pt x="1715" y="5032"/>
                </a:lnTo>
                <a:cubicBezTo>
                  <a:pt x="768" y="5032"/>
                  <a:pt x="0" y="6042"/>
                  <a:pt x="0" y="7288"/>
                </a:cubicBezTo>
                <a:lnTo>
                  <a:pt x="0" y="19345"/>
                </a:lnTo>
                <a:cubicBezTo>
                  <a:pt x="0" y="20590"/>
                  <a:pt x="768" y="21600"/>
                  <a:pt x="1715" y="21600"/>
                </a:cubicBezTo>
                <a:lnTo>
                  <a:pt x="19885" y="21600"/>
                </a:lnTo>
                <a:cubicBezTo>
                  <a:pt x="20832" y="21600"/>
                  <a:pt x="21600" y="20590"/>
                  <a:pt x="21600" y="19345"/>
                </a:cubicBezTo>
                <a:lnTo>
                  <a:pt x="21600" y="7288"/>
                </a:lnTo>
                <a:cubicBezTo>
                  <a:pt x="21600" y="6239"/>
                  <a:pt x="21052" y="5365"/>
                  <a:pt x="20315" y="5113"/>
                </a:cubicBezTo>
                <a:lnTo>
                  <a:pt x="19804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string to split on 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any non_alpha-numeric character)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2" animBg="1" advAuto="0"/>
      <p:bldP spid="840" grpId="1" animBg="1" advAuto="0"/>
      <p:bldP spid="841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separate(storms, date, c("year","month","day"), sep = "-")</a:t>
            </a:r>
          </a:p>
        </p:txBody>
      </p:sp>
      <p:sp>
        <p:nvSpPr>
          <p:cNvPr id="846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 1010 1996-06-17</a:t>
            </a:r>
          </a:p>
        </p:txBody>
      </p:sp>
      <p:sp>
        <p:nvSpPr>
          <p:cNvPr id="847" name="storm wind pressure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 1007 2000    08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 1009 1998    07  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 1005 1995    06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 1013 1997    06  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 1010 1999    06  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 1010 1996    06  17</a:t>
            </a:r>
          </a:p>
        </p:txBody>
      </p:sp>
      <p:sp>
        <p:nvSpPr>
          <p:cNvPr id="848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2" animBg="1" advAuto="0"/>
      <p:bldP spid="848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2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separate(storms, date, c("year","month","day"), sep = "-")</a:t>
            </a:r>
          </a:p>
        </p:txBody>
      </p:sp>
      <p:sp>
        <p:nvSpPr>
          <p:cNvPr id="853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 1010 1996-06-17</a:t>
            </a:r>
          </a:p>
        </p:txBody>
      </p:sp>
      <p:sp>
        <p:nvSpPr>
          <p:cNvPr id="854" name="storm wind pressure 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1007 </a:t>
            </a:r>
            <a:r>
              <a:rPr>
                <a:solidFill>
                  <a:schemeClr val="accent2"/>
                </a:solidFill>
              </a:rPr>
              <a:t>"2000" "08"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1009 </a:t>
            </a:r>
            <a:r>
              <a:rPr>
                <a:solidFill>
                  <a:schemeClr val="accent2"/>
                </a:solidFill>
              </a:rPr>
              <a:t>"1998" "07" "27"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1005 </a:t>
            </a:r>
            <a:r>
              <a:rPr>
                <a:solidFill>
                  <a:schemeClr val="accent2"/>
                </a:solidFill>
              </a:rPr>
              <a:t>"1995" "06"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1013 </a:t>
            </a:r>
            <a:r>
              <a:rPr>
                <a:solidFill>
                  <a:schemeClr val="accent2"/>
                </a:solidFill>
              </a:rPr>
              <a:t>"1997" "06" "30"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1010 </a:t>
            </a:r>
            <a:r>
              <a:rPr>
                <a:solidFill>
                  <a:schemeClr val="accent2"/>
                </a:solidFill>
              </a:rPr>
              <a:t>"1999" "06" "11"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1010</a:t>
            </a:r>
            <a:r>
              <a:rPr>
                <a:solidFill>
                  <a:schemeClr val="accent2"/>
                </a:solidFill>
              </a:rPr>
              <a:t> "1996" "06" "17"</a:t>
            </a:r>
          </a:p>
        </p:txBody>
      </p:sp>
      <p:sp>
        <p:nvSpPr>
          <p:cNvPr id="855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9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</a:p>
        </p:txBody>
      </p:sp>
      <p:pic>
        <p:nvPicPr>
          <p:cNvPr id="860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/>
          <a:srcRect l="8259" t="6104" r="28483"/>
          <a:stretch>
            <a:fillRect/>
          </a:stretch>
        </p:blipFill>
        <p:spPr>
          <a:xfrm>
            <a:off x="914607" y="4818105"/>
            <a:ext cx="12040239" cy="10232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/>
          <a:srcRect l="87806" t="6104"/>
          <a:stretch>
            <a:fillRect/>
          </a:stretch>
        </p:blipFill>
        <p:spPr>
          <a:xfrm>
            <a:off x="10705381" y="4818105"/>
            <a:ext cx="2320934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</a:p>
        </p:txBody>
      </p:sp>
      <p:pic>
        <p:nvPicPr>
          <p:cNvPr id="867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/>
          <a:srcRect l="8259" t="6104" r="28483"/>
          <a:stretch>
            <a:fillRect/>
          </a:stretch>
        </p:blipFill>
        <p:spPr>
          <a:xfrm>
            <a:off x="914607" y="4818105"/>
            <a:ext cx="12040239" cy="10232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/>
          <a:srcRect l="87806" t="6104"/>
          <a:stretch>
            <a:fillRect/>
          </a:stretch>
        </p:blipFill>
        <p:spPr>
          <a:xfrm>
            <a:off x="10705381" y="4818105"/>
            <a:ext cx="2320934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Rectangle"/>
          <p:cNvSpPr/>
          <p:nvPr/>
        </p:nvSpPr>
        <p:spPr>
          <a:xfrm>
            <a:off x="6991959" y="4747712"/>
            <a:ext cx="3958204" cy="9306665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into = c("new", "type", "sexage")</a:t>
            </a:r>
          </a:p>
        </p:txBody>
      </p:sp>
      <p:pic>
        <p:nvPicPr>
          <p:cNvPr id="875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/>
          <a:srcRect l="8259" t="6104"/>
          <a:stretch>
            <a:fillRect/>
          </a:stretch>
        </p:blipFill>
        <p:spPr>
          <a:xfrm>
            <a:off x="914607" y="4818105"/>
            <a:ext cx="17461878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Rectangle"/>
          <p:cNvSpPr/>
          <p:nvPr/>
        </p:nvSpPr>
        <p:spPr>
          <a:xfrm>
            <a:off x="6991959" y="4747712"/>
            <a:ext cx="3958204" cy="9306665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7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  <p:sp>
        <p:nvSpPr>
          <p:cNvPr id="878" name="Rectangle"/>
          <p:cNvSpPr/>
          <p:nvPr/>
        </p:nvSpPr>
        <p:spPr>
          <a:xfrm>
            <a:off x="10904603" y="6043808"/>
            <a:ext cx="5290399" cy="823466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into = c("new", "type", "sexage")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sep = "_"</a:t>
            </a:r>
            <a:r>
              <a:t>)</a:t>
            </a:r>
          </a:p>
        </p:txBody>
      </p:sp>
      <p:pic>
        <p:nvPicPr>
          <p:cNvPr id="883" name="Screen Shot 2017-07-20 at 3.06.27 PM.png" descr="Screen Shot 2017-07-20 at 3.06.27 PM.png"/>
          <p:cNvPicPr>
            <a:picLocks noChangeAspect="1"/>
          </p:cNvPicPr>
          <p:nvPr/>
        </p:nvPicPr>
        <p:blipFill>
          <a:blip r:embed="rId3"/>
          <a:srcRect l="8259" t="6104"/>
          <a:stretch>
            <a:fillRect/>
          </a:stretch>
        </p:blipFill>
        <p:spPr>
          <a:xfrm>
            <a:off x="914607" y="4818105"/>
            <a:ext cx="17461878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991959" y="4747712"/>
            <a:ext cx="3958204" cy="9306665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creen Shot 2017-07-20 at 3.16.03 PM.png" descr="Screen Shot 2017-07-20 at 3.16.03 PM.png"/>
          <p:cNvPicPr>
            <a:picLocks noChangeAspect="1"/>
          </p:cNvPicPr>
          <p:nvPr/>
        </p:nvPicPr>
        <p:blipFill>
          <a:blip r:embed="rId2"/>
          <a:srcRect l="12399" t="5862" r="1492"/>
          <a:stretch>
            <a:fillRect/>
          </a:stretch>
        </p:blipFill>
        <p:spPr>
          <a:xfrm>
            <a:off x="876103" y="5649874"/>
            <a:ext cx="17975880" cy="11216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df-tidyr.pdf" descr="pdf-tid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"/>
          <p:cNvSpPr/>
          <p:nvPr/>
        </p:nvSpPr>
        <p:spPr>
          <a:xfrm>
            <a:off x="933887" y="441230"/>
            <a:ext cx="22477765" cy="48275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0" name="who %&gt;%…"/>
          <p:cNvSpPr txBox="1"/>
          <p:nvPr/>
        </p:nvSpPr>
        <p:spPr>
          <a:xfrm>
            <a:off x="1060920" y="436122"/>
            <a:ext cx="22346506" cy="535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select(-new)</a:t>
            </a:r>
          </a:p>
        </p:txBody>
      </p:sp>
      <p:grpSp>
        <p:nvGrpSpPr>
          <p:cNvPr id="893" name="Group"/>
          <p:cNvGrpSpPr/>
          <p:nvPr/>
        </p:nvGrpSpPr>
        <p:grpSpPr>
          <a:xfrm>
            <a:off x="12626484" y="6881247"/>
            <a:ext cx="2099046" cy="7823719"/>
            <a:chOff x="950181" y="-102055"/>
            <a:chExt cx="2099044" cy="7823718"/>
          </a:xfrm>
        </p:grpSpPr>
        <p:sp>
          <p:nvSpPr>
            <p:cNvPr id="891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97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98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9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53585F"/>
                </a:solidFill>
              </a:rPr>
              <a:t>separate(codes, c("new", "type", "sexage"), </a:t>
            </a:r>
            <a:r>
              <a:rPr>
                <a:solidFill>
                  <a:schemeClr val="accent1"/>
                </a:solidFill>
              </a:rPr>
              <a:t>sep = c(4, 7)</a:t>
            </a:r>
            <a:r>
              <a:t>)</a:t>
            </a:r>
          </a:p>
        </p:txBody>
      </p:sp>
      <p:sp>
        <p:nvSpPr>
          <p:cNvPr id="900" name="locations to split at…"/>
          <p:cNvSpPr/>
          <p:nvPr/>
        </p:nvSpPr>
        <p:spPr>
          <a:xfrm>
            <a:off x="15672877" y="8497907"/>
            <a:ext cx="5818982" cy="4337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89" y="0"/>
                </a:moveTo>
                <a:lnTo>
                  <a:pt x="16618" y="5787"/>
                </a:lnTo>
                <a:lnTo>
                  <a:pt x="1604" y="5787"/>
                </a:lnTo>
                <a:cubicBezTo>
                  <a:pt x="718" y="5787"/>
                  <a:pt x="0" y="6751"/>
                  <a:pt x="0" y="7940"/>
                </a:cubicBezTo>
                <a:lnTo>
                  <a:pt x="0" y="19448"/>
                </a:lnTo>
                <a:cubicBezTo>
                  <a:pt x="0" y="20636"/>
                  <a:pt x="718" y="21600"/>
                  <a:pt x="1604" y="21600"/>
                </a:cubicBezTo>
                <a:lnTo>
                  <a:pt x="19996" y="21600"/>
                </a:lnTo>
                <a:cubicBezTo>
                  <a:pt x="20882" y="21600"/>
                  <a:pt x="21600" y="20636"/>
                  <a:pt x="21600" y="19448"/>
                </a:cubicBezTo>
                <a:lnTo>
                  <a:pt x="21600" y="7940"/>
                </a:lnTo>
                <a:cubicBezTo>
                  <a:pt x="21600" y="6751"/>
                  <a:pt x="20882" y="5787"/>
                  <a:pt x="19996" y="5787"/>
                </a:cubicBezTo>
                <a:lnTo>
                  <a:pt x="17560" y="5787"/>
                </a:lnTo>
                <a:lnTo>
                  <a:pt x="17089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locations to split at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(Split after 4th and 7th characters)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0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903" name="Separate the sexage column into sex and age columns."/>
          <p:cNvSpPr txBox="1">
            <a:spLocks noGrp="1"/>
          </p:cNvSpPr>
          <p:nvPr>
            <p:ph type="body" sz="quarter" idx="4294967295"/>
          </p:nvPr>
        </p:nvSpPr>
        <p:spPr>
          <a:xfrm>
            <a:off x="3479069" y="3661548"/>
            <a:ext cx="17425863" cy="19977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 the sexage column into sex and age columns.</a:t>
            </a:r>
          </a:p>
        </p:txBody>
      </p:sp>
      <p:pic>
        <p:nvPicPr>
          <p:cNvPr id="9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04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select(-new)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separate(sexage, into = c("sex", "age"), sep = 1)</a:t>
            </a:r>
          </a:p>
        </p:txBody>
      </p:sp>
      <p:pic>
        <p:nvPicPr>
          <p:cNvPr id="909" name="Screen Shot 2017-07-20 at 3.21.11 PM.png" descr="Screen Shot 2017-07-20 at 3.21.1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25" y="6125923"/>
            <a:ext cx="19752918" cy="1116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uni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uni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  <p:sp>
        <p:nvSpPr>
          <p:cNvPr id="915" name="Unites columns into single column by combining cells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Unites columns into single column by combining cells.</a:t>
            </a:r>
          </a:p>
        </p:txBody>
      </p:sp>
      <p:sp>
        <p:nvSpPr>
          <p:cNvPr id="916" name="Rectangle"/>
          <p:cNvSpPr/>
          <p:nvPr/>
        </p:nvSpPr>
        <p:spPr>
          <a:xfrm>
            <a:off x="2675598" y="4564684"/>
            <a:ext cx="1903280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7" name="unite(data, col, …, sep = &quot;&quot;)"/>
          <p:cNvSpPr txBox="1"/>
          <p:nvPr/>
        </p:nvSpPr>
        <p:spPr>
          <a:xfrm>
            <a:off x="2819154" y="4934662"/>
            <a:ext cx="1874569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unite(</a:t>
            </a:r>
            <a:r>
              <a:t>data, col, …, sep = ""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18" name="name of new column to make…"/>
          <p:cNvSpPr/>
          <p:nvPr/>
        </p:nvSpPr>
        <p:spPr>
          <a:xfrm>
            <a:off x="6330610" y="5849196"/>
            <a:ext cx="4191001" cy="456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03" y="0"/>
                </a:moveTo>
                <a:lnTo>
                  <a:pt x="2549" y="6574"/>
                </a:lnTo>
                <a:lnTo>
                  <a:pt x="2228" y="6574"/>
                </a:lnTo>
                <a:cubicBezTo>
                  <a:pt x="997" y="6574"/>
                  <a:pt x="0" y="7490"/>
                  <a:pt x="0" y="8619"/>
                </a:cubicBezTo>
                <a:lnTo>
                  <a:pt x="0" y="19555"/>
                </a:lnTo>
                <a:cubicBezTo>
                  <a:pt x="0" y="20684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4"/>
                  <a:pt x="21600" y="19555"/>
                </a:cubicBezTo>
                <a:lnTo>
                  <a:pt x="21600" y="8619"/>
                </a:lnTo>
                <a:cubicBezTo>
                  <a:pt x="21600" y="7490"/>
                  <a:pt x="20603" y="6574"/>
                  <a:pt x="19372" y="6574"/>
                </a:cubicBezTo>
                <a:lnTo>
                  <a:pt x="3858" y="6574"/>
                </a:lnTo>
                <a:lnTo>
                  <a:pt x="320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 of new column to make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(in quotes)</a:t>
            </a:r>
          </a:p>
        </p:txBody>
      </p:sp>
      <p:sp>
        <p:nvSpPr>
          <p:cNvPr id="919" name="data frame to reshape"/>
          <p:cNvSpPr/>
          <p:nvPr/>
        </p:nvSpPr>
        <p:spPr>
          <a:xfrm>
            <a:off x="2669248" y="5755137"/>
            <a:ext cx="3425032" cy="465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5" y="0"/>
                </a:moveTo>
                <a:lnTo>
                  <a:pt x="16797" y="6877"/>
                </a:lnTo>
                <a:lnTo>
                  <a:pt x="2726" y="6877"/>
                </a:lnTo>
                <a:cubicBezTo>
                  <a:pt x="1220" y="6877"/>
                  <a:pt x="0" y="7775"/>
                  <a:pt x="0" y="8881"/>
                </a:cubicBezTo>
                <a:lnTo>
                  <a:pt x="0" y="19596"/>
                </a:lnTo>
                <a:cubicBezTo>
                  <a:pt x="0" y="20703"/>
                  <a:pt x="1220" y="21600"/>
                  <a:pt x="2726" y="21600"/>
                </a:cubicBezTo>
                <a:lnTo>
                  <a:pt x="18874" y="21600"/>
                </a:lnTo>
                <a:cubicBezTo>
                  <a:pt x="20380" y="21600"/>
                  <a:pt x="21600" y="20703"/>
                  <a:pt x="21600" y="19596"/>
                </a:cubicBezTo>
                <a:lnTo>
                  <a:pt x="21600" y="8881"/>
                </a:lnTo>
                <a:cubicBezTo>
                  <a:pt x="21600" y="7775"/>
                  <a:pt x="20380" y="6877"/>
                  <a:pt x="18874" y="6877"/>
                </a:cubicBezTo>
                <a:lnTo>
                  <a:pt x="18396" y="6877"/>
                </a:lnTo>
                <a:lnTo>
                  <a:pt x="1759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reshape</a:t>
            </a:r>
          </a:p>
        </p:txBody>
      </p:sp>
      <p:sp>
        <p:nvSpPr>
          <p:cNvPr id="920" name="two or more columns to combine"/>
          <p:cNvSpPr/>
          <p:nvPr/>
        </p:nvSpPr>
        <p:spPr>
          <a:xfrm>
            <a:off x="9329192" y="5881740"/>
            <a:ext cx="5619751" cy="4531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673" y="7609"/>
                </a:lnTo>
                <a:cubicBezTo>
                  <a:pt x="5561" y="7886"/>
                  <a:pt x="5492" y="8195"/>
                  <a:pt x="5492" y="8526"/>
                </a:cubicBezTo>
                <a:lnTo>
                  <a:pt x="5492" y="19540"/>
                </a:lnTo>
                <a:cubicBezTo>
                  <a:pt x="5492" y="20678"/>
                  <a:pt x="6235" y="21600"/>
                  <a:pt x="7153" y="21600"/>
                </a:cubicBezTo>
                <a:lnTo>
                  <a:pt x="19939" y="21600"/>
                </a:lnTo>
                <a:cubicBezTo>
                  <a:pt x="20856" y="21600"/>
                  <a:pt x="21600" y="20678"/>
                  <a:pt x="21600" y="19540"/>
                </a:cubicBezTo>
                <a:lnTo>
                  <a:pt x="21600" y="8526"/>
                </a:lnTo>
                <a:cubicBezTo>
                  <a:pt x="21600" y="7388"/>
                  <a:pt x="20856" y="6466"/>
                  <a:pt x="19939" y="6466"/>
                </a:cubicBezTo>
                <a:lnTo>
                  <a:pt x="7153" y="6466"/>
                </a:lnTo>
                <a:cubicBezTo>
                  <a:pt x="6863" y="6466"/>
                  <a:pt x="6594" y="6567"/>
                  <a:pt x="6356" y="6729"/>
                </a:cubicBez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or more columns to combine</a:t>
            </a:r>
          </a:p>
        </p:txBody>
      </p:sp>
      <p:sp>
        <p:nvSpPr>
          <p:cNvPr id="921" name="separator to place between elements in new column…"/>
          <p:cNvSpPr/>
          <p:nvPr/>
        </p:nvSpPr>
        <p:spPr>
          <a:xfrm>
            <a:off x="12691774" y="5791252"/>
            <a:ext cx="9022954" cy="4622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019" y="8248"/>
                </a:lnTo>
                <a:cubicBezTo>
                  <a:pt x="5995" y="8419"/>
                  <a:pt x="5977" y="8596"/>
                  <a:pt x="5977" y="8782"/>
                </a:cubicBezTo>
                <a:lnTo>
                  <a:pt x="5977" y="19580"/>
                </a:lnTo>
                <a:cubicBezTo>
                  <a:pt x="5977" y="20696"/>
                  <a:pt x="6440" y="21600"/>
                  <a:pt x="7012" y="21600"/>
                </a:cubicBezTo>
                <a:lnTo>
                  <a:pt x="20565" y="21600"/>
                </a:lnTo>
                <a:cubicBezTo>
                  <a:pt x="21137" y="21600"/>
                  <a:pt x="21600" y="20696"/>
                  <a:pt x="21600" y="19580"/>
                </a:cubicBezTo>
                <a:lnTo>
                  <a:pt x="21600" y="8782"/>
                </a:lnTo>
                <a:cubicBezTo>
                  <a:pt x="21600" y="7667"/>
                  <a:pt x="21137" y="6762"/>
                  <a:pt x="20565" y="6762"/>
                </a:cubicBezTo>
                <a:lnTo>
                  <a:pt x="7012" y="6762"/>
                </a:lnTo>
                <a:cubicBezTo>
                  <a:pt x="6758" y="6762"/>
                  <a:pt x="6529" y="6947"/>
                  <a:pt x="6349" y="7243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separator to place between elements in new column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 underscore)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3" animBg="1" advAuto="0"/>
      <p:bldP spid="919" grpId="2" animBg="1" advAuto="0"/>
      <p:bldP spid="920" grpId="1" animBg="1" advAuto="0"/>
      <p:bldP spid="921" grpId="4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Miss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Missing 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Values</a:t>
            </a:r>
          </a:p>
        </p:txBody>
      </p:sp>
      <p:pic>
        <p:nvPicPr>
          <p:cNvPr id="92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Screen Shot 2016-12-30 at 1.01.37 PM.png" descr="Screen Shot 2016-12-30 at 1.01.3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26" y="4312013"/>
            <a:ext cx="12577548" cy="946947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an we clean up the missing values?"/>
          <p:cNvSpPr txBox="1"/>
          <p:nvPr/>
        </p:nvSpPr>
        <p:spPr>
          <a:xfrm>
            <a:off x="5904230" y="1882010"/>
            <a:ext cx="12575541" cy="164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clean up the missing values?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oy data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932" name="Rectangle"/>
          <p:cNvSpPr/>
          <p:nvPr/>
        </p:nvSpPr>
        <p:spPr>
          <a:xfrm>
            <a:off x="5114120" y="3950423"/>
            <a:ext cx="6312923" cy="75780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x &lt;- tribble(…"/>
          <p:cNvSpPr txBox="1"/>
          <p:nvPr/>
        </p:nvSpPr>
        <p:spPr>
          <a:xfrm>
            <a:off x="5589654" y="4197525"/>
            <a:ext cx="6552289" cy="708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x &lt;- tribble(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~x1, ~x2,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"A",   1,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"B",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"C",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"D",   3,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"E",  NA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graphicFrame>
        <p:nvGraphicFramePr>
          <p:cNvPr id="934" name="Table"/>
          <p:cNvGraphicFramePr/>
          <p:nvPr/>
        </p:nvGraphicFramePr>
        <p:xfrm>
          <a:off x="13926994" y="4449062"/>
          <a:ext cx="434935" cy="72390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x2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35" name="x"/>
          <p:cNvSpPr txBox="1"/>
          <p:nvPr/>
        </p:nvSpPr>
        <p:spPr>
          <a:xfrm>
            <a:off x="15826827" y="3198827"/>
            <a:ext cx="518336" cy="122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39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40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1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fill(</a:t>
            </a:r>
            <a:r>
              <a:t>x, x2, .direction = "down"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42" name="column(s) with  NA’s to replace"/>
          <p:cNvSpPr/>
          <p:nvPr/>
        </p:nvSpPr>
        <p:spPr>
          <a:xfrm>
            <a:off x="6846486" y="5883868"/>
            <a:ext cx="5631657" cy="4589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128" y="7527"/>
                </a:lnTo>
                <a:cubicBezTo>
                  <a:pt x="3940" y="7858"/>
                  <a:pt x="3827" y="8258"/>
                  <a:pt x="3827" y="8691"/>
                </a:cubicBezTo>
                <a:lnTo>
                  <a:pt x="3827" y="19566"/>
                </a:lnTo>
                <a:cubicBezTo>
                  <a:pt x="3827" y="20689"/>
                  <a:pt x="4569" y="21600"/>
                  <a:pt x="5484" y="21600"/>
                </a:cubicBezTo>
                <a:lnTo>
                  <a:pt x="19942" y="21600"/>
                </a:lnTo>
                <a:cubicBezTo>
                  <a:pt x="20858" y="21600"/>
                  <a:pt x="21600" y="20689"/>
                  <a:pt x="21600" y="19566"/>
                </a:cubicBezTo>
                <a:lnTo>
                  <a:pt x="21600" y="8691"/>
                </a:lnTo>
                <a:cubicBezTo>
                  <a:pt x="21600" y="7568"/>
                  <a:pt x="20858" y="6657"/>
                  <a:pt x="19942" y="6657"/>
                </a:cubicBezTo>
                <a:lnTo>
                  <a:pt x="5484" y="6657"/>
                </a:lnTo>
                <a:cubicBezTo>
                  <a:pt x="5281" y="6657"/>
                  <a:pt x="5088" y="6709"/>
                  <a:pt x="4908" y="6792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column(s) with  NA’s to replace</a:t>
            </a:r>
          </a:p>
        </p:txBody>
      </p:sp>
      <p:sp>
        <p:nvSpPr>
          <p:cNvPr id="943" name="data frame to transform"/>
          <p:cNvSpPr/>
          <p:nvPr/>
        </p:nvSpPr>
        <p:spPr>
          <a:xfrm>
            <a:off x="3324304" y="5856881"/>
            <a:ext cx="4191001" cy="461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3" y="0"/>
                </a:moveTo>
                <a:lnTo>
                  <a:pt x="10559" y="6744"/>
                </a:lnTo>
                <a:lnTo>
                  <a:pt x="2228" y="6744"/>
                </a:lnTo>
                <a:cubicBezTo>
                  <a:pt x="997" y="6744"/>
                  <a:pt x="0" y="7650"/>
                  <a:pt x="0" y="8767"/>
                </a:cubicBezTo>
                <a:lnTo>
                  <a:pt x="0" y="19578"/>
                </a:lnTo>
                <a:cubicBezTo>
                  <a:pt x="0" y="20695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95"/>
                  <a:pt x="21600" y="19578"/>
                </a:cubicBezTo>
                <a:lnTo>
                  <a:pt x="21600" y="8767"/>
                </a:lnTo>
                <a:cubicBezTo>
                  <a:pt x="21600" y="7650"/>
                  <a:pt x="20603" y="6744"/>
                  <a:pt x="19372" y="6744"/>
                </a:cubicBezTo>
                <a:lnTo>
                  <a:pt x="11868" y="6744"/>
                </a:lnTo>
                <a:lnTo>
                  <a:pt x="1121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944" name="&quot;down&quot; fills each NA with the preceding value, &quot;up&quot; with the following value"/>
          <p:cNvSpPr/>
          <p:nvPr/>
        </p:nvSpPr>
        <p:spPr>
          <a:xfrm>
            <a:off x="12807069" y="5965625"/>
            <a:ext cx="7073901" cy="4507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79" y="0"/>
                </a:moveTo>
                <a:lnTo>
                  <a:pt x="2191" y="6386"/>
                </a:lnTo>
                <a:lnTo>
                  <a:pt x="1320" y="6386"/>
                </a:lnTo>
                <a:cubicBezTo>
                  <a:pt x="591" y="6386"/>
                  <a:pt x="0" y="7313"/>
                  <a:pt x="0" y="8457"/>
                </a:cubicBezTo>
                <a:lnTo>
                  <a:pt x="0" y="19529"/>
                </a:lnTo>
                <a:cubicBezTo>
                  <a:pt x="0" y="20673"/>
                  <a:pt x="591" y="21600"/>
                  <a:pt x="1320" y="21600"/>
                </a:cubicBezTo>
                <a:lnTo>
                  <a:pt x="20280" y="21600"/>
                </a:lnTo>
                <a:cubicBezTo>
                  <a:pt x="21009" y="21600"/>
                  <a:pt x="21600" y="20673"/>
                  <a:pt x="21600" y="19529"/>
                </a:cubicBezTo>
                <a:lnTo>
                  <a:pt x="21600" y="8457"/>
                </a:lnTo>
                <a:cubicBezTo>
                  <a:pt x="21600" y="7313"/>
                  <a:pt x="21009" y="6386"/>
                  <a:pt x="20280" y="6386"/>
                </a:cubicBezTo>
                <a:lnTo>
                  <a:pt x="2967" y="6386"/>
                </a:lnTo>
                <a:lnTo>
                  <a:pt x="257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"down" fills each NA with the preceding value, "up" with the following value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6803769" y="5477012"/>
            <a:ext cx="9668150" cy="7753651"/>
            <a:chOff x="206506" y="0"/>
            <a:chExt cx="9668149" cy="7753650"/>
          </a:xfrm>
        </p:grpSpPr>
        <p:graphicFrame>
          <p:nvGraphicFramePr>
            <p:cNvPr id="946" name="Table"/>
            <p:cNvGraphicFramePr/>
            <p:nvPr/>
          </p:nvGraphicFramePr>
          <p:xfrm>
            <a:off x="206506" y="1922887"/>
            <a:ext cx="3563245" cy="5830764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47" name="Table"/>
            <p:cNvGraphicFramePr/>
            <p:nvPr/>
          </p:nvGraphicFramePr>
          <p:xfrm>
            <a:off x="6311411" y="1922887"/>
            <a:ext cx="3563245" cy="5830764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48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49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51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53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54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5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fill(</a:t>
            </a:r>
            <a:r>
              <a:t>x, x2, .direction = "down"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56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"/>
          <p:cNvGrpSpPr/>
          <p:nvPr/>
        </p:nvGrpSpPr>
        <p:grpSpPr>
          <a:xfrm>
            <a:off x="6803769" y="5477012"/>
            <a:ext cx="9668150" cy="7753651"/>
            <a:chOff x="206506" y="0"/>
            <a:chExt cx="9668149" cy="7753650"/>
          </a:xfrm>
        </p:grpSpPr>
        <p:graphicFrame>
          <p:nvGraphicFramePr>
            <p:cNvPr id="958" name="Table"/>
            <p:cNvGraphicFramePr/>
            <p:nvPr/>
          </p:nvGraphicFramePr>
          <p:xfrm>
            <a:off x="206506" y="1922887"/>
            <a:ext cx="3563245" cy="5830764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59" name="Table"/>
            <p:cNvGraphicFramePr/>
            <p:nvPr/>
          </p:nvGraphicFramePr>
          <p:xfrm>
            <a:off x="6311411" y="1922887"/>
            <a:ext cx="3563245" cy="5830764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60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61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63" name="pdf-tidyr.pdf" descr="pdf-tid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65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6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fill(x, x2, .direction = &quot;up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fill(</a:t>
            </a:r>
            <a:r>
              <a:t>x, x2, .direction = "up"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6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4569</Words>
  <Application>Microsoft Office PowerPoint</Application>
  <PresentationFormat>Custom</PresentationFormat>
  <Paragraphs>2011</Paragraphs>
  <Slides>123</Slides>
  <Notes>1</Notes>
  <HiddenSlides>21</HiddenSlides>
  <MMClips>8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8" baseType="lpstr">
      <vt:lpstr>Arial</vt:lpstr>
      <vt:lpstr>FontAwesome</vt:lpstr>
      <vt:lpstr>Gill Sans</vt:lpstr>
      <vt:lpstr>Gill Sans Light</vt:lpstr>
      <vt:lpstr>Helvetica</vt:lpstr>
      <vt:lpstr>Helvetica Light</vt:lpstr>
      <vt:lpstr>Helvetica Neue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who (Untidy Data)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Missing 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Reshaping Final Exam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Cressman</dc:creator>
  <cp:lastModifiedBy>Kimberly Cressman</cp:lastModifiedBy>
  <cp:revision>19</cp:revision>
  <dcterms:modified xsi:type="dcterms:W3CDTF">2019-10-17T17:06:32Z</dcterms:modified>
</cp:coreProperties>
</file>